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6"/>
  </p:notesMasterIdLst>
  <p:sldIdLst>
    <p:sldId id="256" r:id="rId2"/>
    <p:sldId id="258" r:id="rId3"/>
    <p:sldId id="259" r:id="rId4"/>
    <p:sldId id="260" r:id="rId5"/>
    <p:sldId id="312" r:id="rId6"/>
    <p:sldId id="313" r:id="rId7"/>
    <p:sldId id="262" r:id="rId8"/>
    <p:sldId id="307" r:id="rId9"/>
    <p:sldId id="308" r:id="rId10"/>
    <p:sldId id="309" r:id="rId11"/>
    <p:sldId id="314" r:id="rId12"/>
    <p:sldId id="264" r:id="rId13"/>
    <p:sldId id="317" r:id="rId14"/>
    <p:sldId id="316" r:id="rId15"/>
    <p:sldId id="318" r:id="rId16"/>
    <p:sldId id="265" r:id="rId17"/>
    <p:sldId id="319" r:id="rId18"/>
    <p:sldId id="320" r:id="rId19"/>
    <p:sldId id="321" r:id="rId20"/>
    <p:sldId id="338" r:id="rId21"/>
    <p:sldId id="322" r:id="rId22"/>
    <p:sldId id="323" r:id="rId23"/>
    <p:sldId id="324" r:id="rId24"/>
    <p:sldId id="325" r:id="rId25"/>
    <p:sldId id="328" r:id="rId26"/>
    <p:sldId id="329" r:id="rId27"/>
    <p:sldId id="330" r:id="rId28"/>
    <p:sldId id="332" r:id="rId29"/>
    <p:sldId id="333" r:id="rId30"/>
    <p:sldId id="334" r:id="rId31"/>
    <p:sldId id="331" r:id="rId32"/>
    <p:sldId id="326" r:id="rId33"/>
    <p:sldId id="327" r:id="rId34"/>
    <p:sldId id="335" r:id="rId35"/>
    <p:sldId id="336" r:id="rId36"/>
    <p:sldId id="337" r:id="rId37"/>
    <p:sldId id="340" r:id="rId38"/>
    <p:sldId id="339" r:id="rId39"/>
    <p:sldId id="341" r:id="rId40"/>
    <p:sldId id="342" r:id="rId41"/>
    <p:sldId id="345" r:id="rId42"/>
    <p:sldId id="343" r:id="rId43"/>
    <p:sldId id="344" r:id="rId44"/>
    <p:sldId id="346" r:id="rId45"/>
  </p:sldIdLst>
  <p:sldSz cx="9144000" cy="5143500" type="screen16x9"/>
  <p:notesSz cx="6858000" cy="9144000"/>
  <p:embeddedFontLst>
    <p:embeddedFont>
      <p:font typeface="IBM Plex Mono" panose="020B0509050203000203" pitchFamily="49"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Raleway" pitchFamily="2" charset="0"/>
      <p:regular r:id="rId55"/>
      <p:bold r:id="rId56"/>
      <p:italic r:id="rId57"/>
      <p:boldItalic r:id="rId58"/>
    </p:embeddedFont>
    <p:embeddedFont>
      <p:font typeface="Source Code Pro" panose="020B0509030403020204" pitchFamily="49"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AC6946-852E-4A48-A27B-F2C9B49FF32F}">
  <a:tblStyle styleId="{4CAC6946-852E-4A48-A27B-F2C9B49FF3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1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8260CE61-4CF3-E5AD-CD6A-56EFC7A9D4D6}"/>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CA986BD0-1EA4-F348-4ED9-D5CA96DE3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8EC1224C-0E87-5858-67E5-D5EAA1B95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114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E412F5D7-C499-8590-A86A-5EE18972E12B}"/>
            </a:ext>
          </a:extLst>
        </p:cNvPr>
        <p:cNvGrpSpPr/>
        <p:nvPr/>
      </p:nvGrpSpPr>
      <p:grpSpPr>
        <a:xfrm>
          <a:off x="0" y="0"/>
          <a:ext cx="0" cy="0"/>
          <a:chOff x="0" y="0"/>
          <a:chExt cx="0" cy="0"/>
        </a:xfrm>
      </p:grpSpPr>
      <p:sp>
        <p:nvSpPr>
          <p:cNvPr id="1481" name="Google Shape;1481;g24e6b4d5c31_0_0:notes">
            <a:extLst>
              <a:ext uri="{FF2B5EF4-FFF2-40B4-BE49-F238E27FC236}">
                <a16:creationId xmlns:a16="http://schemas.microsoft.com/office/drawing/2014/main" id="{9D65387A-A29B-CDE6-EFDC-9AC18B7473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a:extLst>
              <a:ext uri="{FF2B5EF4-FFF2-40B4-BE49-F238E27FC236}">
                <a16:creationId xmlns:a16="http://schemas.microsoft.com/office/drawing/2014/main" id="{97AA27B7-7D01-7315-57FC-FA96CC4F1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146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70C8DC58-4767-78CF-07E4-562415ED7A6B}"/>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C9B9E807-C3AA-8C06-4B48-C4C6646DE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F369C999-8049-5A3E-DD22-CEC21924E5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100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2A052D1E-C64D-B405-5E82-E43E1AA52E81}"/>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4FD1F9AE-19FF-AE86-83FA-FCB9ACBF0A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F006ED3C-82E1-E176-2893-EDFD27A4F4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973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46830608-5124-17FD-2050-700106446498}"/>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E6C95B27-19E1-C881-D74F-691F343B48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43E72B27-75F9-909E-4EB3-EF3A53C577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572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24ed99bf1a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1B67D55E-0BFF-E6E6-3E45-6C9579D901A5}"/>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D0A9458B-E9D2-D359-88E9-96D5F0773B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7A25C7F7-A205-894A-77E8-A183AD0236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923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94422C43-C8C1-53A7-5DE1-20597E3EEDFB}"/>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4F70F2B0-BBAA-214E-FB94-B58F84E7D5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9FE52644-C437-156B-7836-706FC85F34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545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F53701EB-146A-0E7D-3212-F2491184EECD}"/>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72EEB9DF-633C-1EF3-0687-2A91C5A154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0E44788D-AD95-72F5-461E-0A623C5750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170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978BA7E1-3FD3-DDF2-30B7-A63F26AC6774}"/>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74779F4B-2DB0-B3E8-73B1-8421FC426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B57860B7-F942-3910-DA8A-0148CFE3CA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87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7361C449-1C6A-6B55-E567-4FDFB088E084}"/>
            </a:ext>
          </a:extLst>
        </p:cNvPr>
        <p:cNvGrpSpPr/>
        <p:nvPr/>
      </p:nvGrpSpPr>
      <p:grpSpPr>
        <a:xfrm>
          <a:off x="0" y="0"/>
          <a:ext cx="0" cy="0"/>
          <a:chOff x="0" y="0"/>
          <a:chExt cx="0" cy="0"/>
        </a:xfrm>
      </p:grpSpPr>
      <p:sp>
        <p:nvSpPr>
          <p:cNvPr id="1481" name="Google Shape;1481;g24e6b4d5c31_0_0:notes">
            <a:extLst>
              <a:ext uri="{FF2B5EF4-FFF2-40B4-BE49-F238E27FC236}">
                <a16:creationId xmlns:a16="http://schemas.microsoft.com/office/drawing/2014/main" id="{CDD3ADD8-4B83-66D4-C5B1-D1D7AB4B25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a:extLst>
              <a:ext uri="{FF2B5EF4-FFF2-40B4-BE49-F238E27FC236}">
                <a16:creationId xmlns:a16="http://schemas.microsoft.com/office/drawing/2014/main" id="{4F61E1C6-8927-0A03-924E-2E33B46FE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47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8682E7A3-EC98-80C1-B83F-1D59B070EAB5}"/>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B5308BB2-E98C-27FB-586B-42C176F4B8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EB8B2AA7-38D6-867B-58E9-CBC992F7E0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177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01C56A68-6C7D-571F-434E-F452B769011A}"/>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E1103CBC-2070-350B-0E51-C469CD972B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32DFCD50-E645-1BCE-060B-FAF6BB500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249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ED19B167-D975-43F0-AB48-CFF657C918B1}"/>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ED36F7B1-31D8-BD86-7D67-1845C7C001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52E59AA7-D316-D0EE-7B1E-C132A1C907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757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82E9C1FC-318E-7146-BA90-6ECC76EFFFAB}"/>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22732FEC-4BCF-815C-2F0A-05453AA79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EFD1CB96-BAFC-7C32-F7FC-F34CF7EE60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212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D427E764-DAC1-2970-315E-E07B4950A4E6}"/>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2BEBCAF4-B228-EBE7-C346-EFBAD37A5C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624137B1-DA6A-7D2F-E4BD-EA7199BDE4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888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717EBAD9-575A-FB56-9FBE-981D3AB882B0}"/>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66691F59-B5EF-AE58-2DD9-257BE2F131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57A2C573-226D-3BB9-253A-0143BD5AD3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127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AF93DD79-2356-3C04-83A1-8B56A099A72A}"/>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8EBF2389-0E80-79CF-6EFB-412854D0B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3E6E7CF9-211E-087D-A874-F60DA969A9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00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4F7A7161-2617-5BAA-BBDC-A236D95A88CE}"/>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11BDDAC4-6574-415B-3D13-9809BE5D1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00814364-0ADF-BF19-EEFA-340B7C0E62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59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D8E67F2D-3A5D-B75C-BF2B-8565B834EBA1}"/>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737EFF2D-0593-1F75-42B6-48F9A09C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498C4532-D0DA-CF9E-9150-159B6E7DA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889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9ED97FDC-A2FB-04EB-0D53-789F159FD5BA}"/>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74BCBAE2-4830-F082-CBC9-E6229C8EE3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F21DFEA9-31C4-DD43-8A81-43DC9E30D0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266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57DB6B03-04D5-FE1A-222F-C6AA669992AA}"/>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09F274EA-316B-92D6-2C85-9C857A7DBD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76C13337-4799-F690-E25D-D21263C7A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635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BD79AB1D-CF14-95BD-D85D-97CC4E8E3090}"/>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8E8E68F9-D264-B815-7AD5-389DDB33A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E6503F15-AAE5-D08D-FD17-3C2DC2E95E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175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1D6C41A2-62E3-3A72-B73D-2278619D2684}"/>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6AB2920C-9F1F-15A7-A216-DC3C3E7550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322643A6-2812-FB49-F0A8-281469C92F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43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69999C97-B707-3C8A-7A0E-85E05B6C17A0}"/>
            </a:ext>
          </a:extLst>
        </p:cNvPr>
        <p:cNvGrpSpPr/>
        <p:nvPr/>
      </p:nvGrpSpPr>
      <p:grpSpPr>
        <a:xfrm>
          <a:off x="0" y="0"/>
          <a:ext cx="0" cy="0"/>
          <a:chOff x="0" y="0"/>
          <a:chExt cx="0" cy="0"/>
        </a:xfrm>
      </p:grpSpPr>
      <p:sp>
        <p:nvSpPr>
          <p:cNvPr id="1481" name="Google Shape;1481;g24e6b4d5c31_0_0:notes">
            <a:extLst>
              <a:ext uri="{FF2B5EF4-FFF2-40B4-BE49-F238E27FC236}">
                <a16:creationId xmlns:a16="http://schemas.microsoft.com/office/drawing/2014/main" id="{7BB5B0C5-FE38-7C5C-EFD1-0DA44A8D9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a:extLst>
              <a:ext uri="{FF2B5EF4-FFF2-40B4-BE49-F238E27FC236}">
                <a16:creationId xmlns:a16="http://schemas.microsoft.com/office/drawing/2014/main" id="{54908D90-4044-D9FB-2D7B-D46035E28D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225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A7288F78-248D-7F91-C66D-4B6A72F62CA9}"/>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A6B4216D-AE33-505D-8C42-218162918F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CCB0D667-F498-CF4E-D826-0E2963BE3F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797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25E03E6E-2117-11DC-66FF-FB0B39DA6374}"/>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C594504C-16F0-6D74-48E6-329DE90CDA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A02AC566-032C-DB8C-4DE9-B1647D6C69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555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324F5FEA-4636-4FA4-C504-E16D85444378}"/>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27A83151-0A3C-6FBA-EC86-71EFE45C34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8D4D301A-2BBC-D3EA-79B4-37A52EA90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551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F05B3FB9-D123-79DE-6E6F-27F6F87DFB9F}"/>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18772952-C068-2A67-2AE1-5305F0030E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9CD5BF63-7F2B-BA30-817D-64C36C8922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7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2582A684-8CE7-5433-3D83-104F795B85A1}"/>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00A2FF38-AD12-8C0B-40DD-AB2357768A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69D2172E-EB6F-4949-8740-5B45C4800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52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a:extLst>
            <a:ext uri="{FF2B5EF4-FFF2-40B4-BE49-F238E27FC236}">
              <a16:creationId xmlns:a16="http://schemas.microsoft.com/office/drawing/2014/main" id="{1E861D62-632E-82E6-523F-E434FE6CFBAD}"/>
            </a:ext>
          </a:extLst>
        </p:cNvPr>
        <p:cNvGrpSpPr/>
        <p:nvPr/>
      </p:nvGrpSpPr>
      <p:grpSpPr>
        <a:xfrm>
          <a:off x="0" y="0"/>
          <a:ext cx="0" cy="0"/>
          <a:chOff x="0" y="0"/>
          <a:chExt cx="0" cy="0"/>
        </a:xfrm>
      </p:grpSpPr>
      <p:sp>
        <p:nvSpPr>
          <p:cNvPr id="1743" name="Google Shape;1743;g24ed99bf1a4_0_565:notes">
            <a:extLst>
              <a:ext uri="{FF2B5EF4-FFF2-40B4-BE49-F238E27FC236}">
                <a16:creationId xmlns:a16="http://schemas.microsoft.com/office/drawing/2014/main" id="{9456E4D8-DC3D-3DF7-9FC8-2E04AA69F7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a:extLst>
              <a:ext uri="{FF2B5EF4-FFF2-40B4-BE49-F238E27FC236}">
                <a16:creationId xmlns:a16="http://schemas.microsoft.com/office/drawing/2014/main" id="{F11754AD-6C92-5226-E349-9DE4B4D2B5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630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B7D65A9F-E5D1-2F96-3B5B-E98D96F57C8B}"/>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46E95EF2-31B7-EAD1-6510-4313F628B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67881F39-1850-CA7B-E5E6-FADB77940C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284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302F75D8-A70F-D3B0-F548-3B78F8144AE3}"/>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2000D962-317B-CC4E-EDDD-DFA920D1D2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D81745B3-27DA-600F-D6F5-8EA2987708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104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81F07E92-1779-418F-3CDD-ED8A48C5E615}"/>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9D9DEA71-2483-C312-34B8-3AE94C2CB4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7C312FC9-3657-98A1-90CB-D9FB161081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077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DF8834BC-DA8C-3B53-3543-0065C0E171B9}"/>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2A2ABB85-03FA-8AE1-F334-D7600862E3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8CBCED46-AE48-C002-D542-544F2F4D81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898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7DB57632-55D1-C074-5290-E44485326E57}"/>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47719C79-2D56-3B38-D840-86CCF4600D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F044CC00-590F-CF2D-AB6E-52022958C2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28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A5750822-E0B0-463C-1FBC-2A2C35987876}"/>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C9433248-21E5-72A1-2FFB-15DBB038AF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90FE9B39-E93C-0D1B-1F18-DC0F56C094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637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76F879A6-373C-7875-3671-E003D1FE16CE}"/>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3CFC8CBB-18FF-31CB-7EA5-41E3E4E0FC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DD7E00C2-9FB4-8622-6514-23E12983C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1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l="16960" t="24718" r="7121" b="26177"/>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111"/>
        <p:cNvGrpSpPr/>
        <p:nvPr/>
      </p:nvGrpSpPr>
      <p:grpSpPr>
        <a:xfrm>
          <a:off x="0" y="0"/>
          <a:ext cx="0" cy="0"/>
          <a:chOff x="0" y="0"/>
          <a:chExt cx="0" cy="0"/>
        </a:xfrm>
      </p:grpSpPr>
      <p:sp>
        <p:nvSpPr>
          <p:cNvPr id="1112" name="Google Shape;1112;p25"/>
          <p:cNvSpPr txBox="1">
            <a:spLocks noGrp="1"/>
          </p:cNvSpPr>
          <p:nvPr>
            <p:ph type="subTitle" idx="1"/>
          </p:nvPr>
        </p:nvSpPr>
        <p:spPr>
          <a:xfrm>
            <a:off x="720000"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5"/>
          <p:cNvSpPr txBox="1">
            <a:spLocks noGrp="1"/>
          </p:cNvSpPr>
          <p:nvPr>
            <p:ph type="subTitle" idx="2"/>
          </p:nvPr>
        </p:nvSpPr>
        <p:spPr>
          <a:xfrm>
            <a:off x="3584484"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5"/>
          <p:cNvSpPr txBox="1">
            <a:spLocks noGrp="1"/>
          </p:cNvSpPr>
          <p:nvPr>
            <p:ph type="subTitle" idx="3"/>
          </p:nvPr>
        </p:nvSpPr>
        <p:spPr>
          <a:xfrm>
            <a:off x="6448975"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6" name="Google Shape;1116;p25"/>
          <p:cNvSpPr txBox="1">
            <a:spLocks noGrp="1"/>
          </p:cNvSpPr>
          <p:nvPr>
            <p:ph type="subTitle" idx="4"/>
          </p:nvPr>
        </p:nvSpPr>
        <p:spPr>
          <a:xfrm>
            <a:off x="720000"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7" name="Google Shape;1117;p25"/>
          <p:cNvSpPr txBox="1">
            <a:spLocks noGrp="1"/>
          </p:cNvSpPr>
          <p:nvPr>
            <p:ph type="subTitle" idx="5"/>
          </p:nvPr>
        </p:nvSpPr>
        <p:spPr>
          <a:xfrm>
            <a:off x="3584483"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8" name="Google Shape;1118;p25"/>
          <p:cNvSpPr txBox="1">
            <a:spLocks noGrp="1"/>
          </p:cNvSpPr>
          <p:nvPr>
            <p:ph type="subTitle" idx="6"/>
          </p:nvPr>
        </p:nvSpPr>
        <p:spPr>
          <a:xfrm>
            <a:off x="6448972"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9" name="Google Shape;1119;p25"/>
          <p:cNvSpPr>
            <a:spLocks noGrp="1"/>
          </p:cNvSpPr>
          <p:nvPr>
            <p:ph type="pic" idx="7"/>
          </p:nvPr>
        </p:nvSpPr>
        <p:spPr>
          <a:xfrm>
            <a:off x="720000" y="1236800"/>
            <a:ext cx="1981800" cy="1662300"/>
          </a:xfrm>
          <a:prstGeom prst="snip1Rect">
            <a:avLst>
              <a:gd name="adj" fmla="val 16667"/>
            </a:avLst>
          </a:prstGeom>
          <a:noFill/>
          <a:ln>
            <a:noFill/>
          </a:ln>
        </p:spPr>
      </p:sp>
      <p:sp>
        <p:nvSpPr>
          <p:cNvPr id="1120" name="Google Shape;1120;p25"/>
          <p:cNvSpPr>
            <a:spLocks noGrp="1"/>
          </p:cNvSpPr>
          <p:nvPr>
            <p:ph type="pic" idx="8"/>
          </p:nvPr>
        </p:nvSpPr>
        <p:spPr>
          <a:xfrm>
            <a:off x="3584475" y="1236800"/>
            <a:ext cx="1981800" cy="1662300"/>
          </a:xfrm>
          <a:prstGeom prst="snip1Rect">
            <a:avLst>
              <a:gd name="adj" fmla="val 16667"/>
            </a:avLst>
          </a:prstGeom>
          <a:noFill/>
          <a:ln>
            <a:noFill/>
          </a:ln>
        </p:spPr>
      </p:sp>
      <p:sp>
        <p:nvSpPr>
          <p:cNvPr id="1121" name="Google Shape;1121;p25"/>
          <p:cNvSpPr>
            <a:spLocks noGrp="1"/>
          </p:cNvSpPr>
          <p:nvPr>
            <p:ph type="pic" idx="9"/>
          </p:nvPr>
        </p:nvSpPr>
        <p:spPr>
          <a:xfrm>
            <a:off x="6448950" y="1236800"/>
            <a:ext cx="1981800" cy="1662300"/>
          </a:xfrm>
          <a:prstGeom prst="snip1Rect">
            <a:avLst>
              <a:gd name="adj" fmla="val 16667"/>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6" name="Google Shape;1136;p25"/>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25"/>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2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63" name="Google Shape;1163;p2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5" r:id="rId6"/>
    <p:sldLayoutId id="2147483671" r:id="rId7"/>
    <p:sldLayoutId id="2147483672"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456249"/>
            <a:ext cx="4882500" cy="870923"/>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dirty="0"/>
              <a:t>Hamed Al-Sabri		21_16-0077</a:t>
            </a:r>
          </a:p>
          <a:p>
            <a:pPr marL="0" lvl="0" indent="0" algn="l">
              <a:spcBef>
                <a:spcPts val="0"/>
              </a:spcBef>
              <a:spcAft>
                <a:spcPts val="0"/>
              </a:spcAft>
              <a:buNone/>
            </a:pPr>
            <a:r>
              <a:rPr lang="en-US" dirty="0"/>
              <a:t>Abdulrahman Al-Hejazi	21_16_0109</a:t>
            </a:r>
            <a:endParaRPr dirty="0"/>
          </a:p>
        </p:txBody>
      </p:sp>
      <p:sp>
        <p:nvSpPr>
          <p:cNvPr id="1432" name="Google Shape;1432;p35"/>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Mining</a:t>
            </a:r>
            <a:br>
              <a:rPr lang="en" dirty="0">
                <a:solidFill>
                  <a:schemeClr val="dk1"/>
                </a:solidFill>
              </a:rPr>
            </a:br>
            <a:r>
              <a:rPr lang="en" dirty="0">
                <a:solidFill>
                  <a:schemeClr val="dk1"/>
                </a:solidFill>
              </a:rPr>
              <a:t>Project</a:t>
            </a:r>
            <a:endParaRPr dirty="0">
              <a:solidFill>
                <a:schemeClr val="dk1"/>
              </a:solidFill>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FD8D8D1B-C58F-C1B4-9C28-6F03D3D6AEE6}"/>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DCBD1C91-9154-B17B-2977-CD9CD02C56B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Difference between SVM and DTs</a:t>
            </a:r>
          </a:p>
        </p:txBody>
      </p:sp>
      <p:pic>
        <p:nvPicPr>
          <p:cNvPr id="5" name="Picture 4">
            <a:extLst>
              <a:ext uri="{FF2B5EF4-FFF2-40B4-BE49-F238E27FC236}">
                <a16:creationId xmlns:a16="http://schemas.microsoft.com/office/drawing/2014/main" id="{E1D1F905-65EF-3A88-B3DA-23180D4CB51A}"/>
              </a:ext>
            </a:extLst>
          </p:cNvPr>
          <p:cNvPicPr>
            <a:picLocks noChangeAspect="1"/>
          </p:cNvPicPr>
          <p:nvPr/>
        </p:nvPicPr>
        <p:blipFill>
          <a:blip r:embed="rId3"/>
          <a:stretch>
            <a:fillRect/>
          </a:stretch>
        </p:blipFill>
        <p:spPr>
          <a:xfrm>
            <a:off x="0" y="1298478"/>
            <a:ext cx="9144000" cy="2722652"/>
          </a:xfrm>
          <a:prstGeom prst="rect">
            <a:avLst/>
          </a:prstGeom>
        </p:spPr>
      </p:pic>
    </p:spTree>
    <p:extLst>
      <p:ext uri="{BB962C8B-B14F-4D97-AF65-F5344CB8AC3E}">
        <p14:creationId xmlns:p14="http://schemas.microsoft.com/office/powerpoint/2010/main" val="61144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6A50D873-8960-8337-FAB1-F62F0B6B10BE}"/>
            </a:ext>
          </a:extLst>
        </p:cNvPr>
        <p:cNvGrpSpPr/>
        <p:nvPr/>
      </p:nvGrpSpPr>
      <p:grpSpPr>
        <a:xfrm>
          <a:off x="0" y="0"/>
          <a:ext cx="0" cy="0"/>
          <a:chOff x="0" y="0"/>
          <a:chExt cx="0" cy="0"/>
        </a:xfrm>
      </p:grpSpPr>
      <p:sp>
        <p:nvSpPr>
          <p:cNvPr id="1484" name="Google Shape;1484;p38">
            <a:extLst>
              <a:ext uri="{FF2B5EF4-FFF2-40B4-BE49-F238E27FC236}">
                <a16:creationId xmlns:a16="http://schemas.microsoft.com/office/drawing/2014/main" id="{00D56EFA-96E2-98C9-5E53-3747AA3065B4}"/>
              </a:ext>
            </a:extLst>
          </p:cNvPr>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486" name="Google Shape;1486;p38">
            <a:extLst>
              <a:ext uri="{FF2B5EF4-FFF2-40B4-BE49-F238E27FC236}">
                <a16:creationId xmlns:a16="http://schemas.microsoft.com/office/drawing/2014/main" id="{11A0BC30-97EF-82EB-19EE-499A4B474B73}"/>
              </a:ext>
            </a:extLst>
          </p:cNvPr>
          <p:cNvGrpSpPr/>
          <p:nvPr/>
        </p:nvGrpSpPr>
        <p:grpSpPr>
          <a:xfrm>
            <a:off x="-374387" y="3354325"/>
            <a:ext cx="3922590" cy="2969900"/>
            <a:chOff x="-374387" y="3354325"/>
            <a:chExt cx="3922590" cy="2969900"/>
          </a:xfrm>
        </p:grpSpPr>
        <p:pic>
          <p:nvPicPr>
            <p:cNvPr id="1487" name="Google Shape;1487;p38">
              <a:extLst>
                <a:ext uri="{FF2B5EF4-FFF2-40B4-BE49-F238E27FC236}">
                  <a16:creationId xmlns:a16="http://schemas.microsoft.com/office/drawing/2014/main" id="{935C5C24-272B-F28B-02ED-DCF343CD6F0D}"/>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a:extLst>
                <a:ext uri="{FF2B5EF4-FFF2-40B4-BE49-F238E27FC236}">
                  <a16:creationId xmlns:a16="http://schemas.microsoft.com/office/drawing/2014/main" id="{5C9145DC-B083-65A9-A1D0-B6729409D1A2}"/>
                </a:ext>
              </a:extLst>
            </p:cNvPr>
            <p:cNvGrpSpPr/>
            <p:nvPr/>
          </p:nvGrpSpPr>
          <p:grpSpPr>
            <a:xfrm>
              <a:off x="1853583" y="4445557"/>
              <a:ext cx="1694620" cy="1360169"/>
              <a:chOff x="7945225" y="4302000"/>
              <a:chExt cx="904666" cy="726121"/>
            </a:xfrm>
          </p:grpSpPr>
          <p:sp>
            <p:nvSpPr>
              <p:cNvPr id="1489" name="Google Shape;1489;p38">
                <a:extLst>
                  <a:ext uri="{FF2B5EF4-FFF2-40B4-BE49-F238E27FC236}">
                    <a16:creationId xmlns:a16="http://schemas.microsoft.com/office/drawing/2014/main" id="{7FE06735-D6DD-CD84-D0F1-1CD8CCB9DF7C}"/>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a:extLst>
                  <a:ext uri="{FF2B5EF4-FFF2-40B4-BE49-F238E27FC236}">
                    <a16:creationId xmlns:a16="http://schemas.microsoft.com/office/drawing/2014/main" id="{73028165-C9A9-9F6D-526E-1D2131E4CA8E}"/>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a:extLst>
                  <a:ext uri="{FF2B5EF4-FFF2-40B4-BE49-F238E27FC236}">
                    <a16:creationId xmlns:a16="http://schemas.microsoft.com/office/drawing/2014/main" id="{F145DB7E-6B98-1E79-5EAD-7325D2C9E7EF}"/>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a:extLst>
              <a:ext uri="{FF2B5EF4-FFF2-40B4-BE49-F238E27FC236}">
                <a16:creationId xmlns:a16="http://schemas.microsoft.com/office/drawing/2014/main" id="{5C72509C-D935-B488-4375-041DA0CAD41E}"/>
              </a:ext>
            </a:extLst>
          </p:cNvPr>
          <p:cNvSpPr txBox="1">
            <a:spLocks noGrp="1"/>
          </p:cNvSpPr>
          <p:nvPr>
            <p:ph type="title"/>
          </p:nvPr>
        </p:nvSpPr>
        <p:spPr>
          <a:xfrm>
            <a:off x="763656" y="204378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dirty="0"/>
            </a:br>
            <a:r>
              <a:rPr lang="en-US" dirty="0"/>
              <a:t>Density-based clustering</a:t>
            </a:r>
            <a:br>
              <a:rPr lang="en-US" dirty="0"/>
            </a:br>
            <a:endParaRPr lang="en-US" dirty="0"/>
          </a:p>
        </p:txBody>
      </p:sp>
      <p:grpSp>
        <p:nvGrpSpPr>
          <p:cNvPr id="1493" name="Google Shape;1493;p38">
            <a:extLst>
              <a:ext uri="{FF2B5EF4-FFF2-40B4-BE49-F238E27FC236}">
                <a16:creationId xmlns:a16="http://schemas.microsoft.com/office/drawing/2014/main" id="{4D1A5D7F-6AAF-B6B6-5975-C89FAB38941B}"/>
              </a:ext>
            </a:extLst>
          </p:cNvPr>
          <p:cNvGrpSpPr/>
          <p:nvPr/>
        </p:nvGrpSpPr>
        <p:grpSpPr>
          <a:xfrm>
            <a:off x="6487513" y="-1301175"/>
            <a:ext cx="4268216" cy="6666030"/>
            <a:chOff x="6128138" y="-1301175"/>
            <a:chExt cx="4268216" cy="6666030"/>
          </a:xfrm>
        </p:grpSpPr>
        <p:sp>
          <p:nvSpPr>
            <p:cNvPr id="1494" name="Google Shape;1494;p38">
              <a:extLst>
                <a:ext uri="{FF2B5EF4-FFF2-40B4-BE49-F238E27FC236}">
                  <a16:creationId xmlns:a16="http://schemas.microsoft.com/office/drawing/2014/main" id="{B2C79BA3-4E61-B901-EBD6-A4FD88D61483}"/>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C2E08213-F17B-4A47-9690-4BABB8290945}"/>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9D726974-4C1F-AFD6-73E6-F2E97DB1920F}"/>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FA7D9DEA-4DDD-0D2F-694D-98D60CCC31E9}"/>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a:extLst>
                <a:ext uri="{FF2B5EF4-FFF2-40B4-BE49-F238E27FC236}">
                  <a16:creationId xmlns:a16="http://schemas.microsoft.com/office/drawing/2014/main" id="{093425A5-87D4-4789-66EA-5EA7E95F12D0}"/>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a:extLst>
                <a:ext uri="{FF2B5EF4-FFF2-40B4-BE49-F238E27FC236}">
                  <a16:creationId xmlns:a16="http://schemas.microsoft.com/office/drawing/2014/main" id="{EB306F7C-63EE-4C7B-E082-04E12757D014}"/>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a:extLst>
                <a:ext uri="{FF2B5EF4-FFF2-40B4-BE49-F238E27FC236}">
                  <a16:creationId xmlns:a16="http://schemas.microsoft.com/office/drawing/2014/main" id="{C4F93E78-F004-7098-9567-2529F11639C5}"/>
                </a:ext>
              </a:extLst>
            </p:cNvPr>
            <p:cNvGrpSpPr/>
            <p:nvPr/>
          </p:nvGrpSpPr>
          <p:grpSpPr>
            <a:xfrm rot="5400000">
              <a:off x="7873341" y="4254316"/>
              <a:ext cx="708100" cy="708500"/>
              <a:chOff x="3678700" y="407275"/>
              <a:chExt cx="708100" cy="708500"/>
            </a:xfrm>
          </p:grpSpPr>
          <p:sp>
            <p:nvSpPr>
              <p:cNvPr id="1501" name="Google Shape;1501;p38">
                <a:extLst>
                  <a:ext uri="{FF2B5EF4-FFF2-40B4-BE49-F238E27FC236}">
                    <a16:creationId xmlns:a16="http://schemas.microsoft.com/office/drawing/2014/main" id="{6EA9024A-CB92-171C-0C04-7374865A40C6}"/>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4853D424-1B75-504E-5FB5-350F3BE151F4}"/>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1E0D08B4-8321-E98B-5075-A26A0AF84182}"/>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C60E6795-B8E5-E4F8-A696-7230C1A6ADC2}"/>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B3007D60-7F64-7CEA-9A11-1CAB6521F3BD}"/>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296FD388-728F-BBCD-438D-84DC2748AFBF}"/>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a:extLst>
                  <a:ext uri="{FF2B5EF4-FFF2-40B4-BE49-F238E27FC236}">
                    <a16:creationId xmlns:a16="http://schemas.microsoft.com/office/drawing/2014/main" id="{7C3C10F7-9DBB-4FAB-BED3-8CCEF226814E}"/>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a:extLst>
                <a:ext uri="{FF2B5EF4-FFF2-40B4-BE49-F238E27FC236}">
                  <a16:creationId xmlns:a16="http://schemas.microsoft.com/office/drawing/2014/main" id="{E052EA85-C3D1-D86E-2AD2-DE74B02F481A}"/>
                </a:ext>
              </a:extLst>
            </p:cNvPr>
            <p:cNvGrpSpPr/>
            <p:nvPr/>
          </p:nvGrpSpPr>
          <p:grpSpPr>
            <a:xfrm rot="5400000">
              <a:off x="8639847" y="3354200"/>
              <a:ext cx="457787" cy="458045"/>
              <a:chOff x="3678700" y="407275"/>
              <a:chExt cx="708100" cy="708500"/>
            </a:xfrm>
          </p:grpSpPr>
          <p:sp>
            <p:nvSpPr>
              <p:cNvPr id="1509" name="Google Shape;1509;p38">
                <a:extLst>
                  <a:ext uri="{FF2B5EF4-FFF2-40B4-BE49-F238E27FC236}">
                    <a16:creationId xmlns:a16="http://schemas.microsoft.com/office/drawing/2014/main" id="{B586E6C9-8FD1-77FA-F6A5-C42723B01AF3}"/>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E0F62B4D-431E-5081-1F4F-CAB7E8ECEEA7}"/>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2466C924-4E64-359B-DE8D-385E01B2A9CD}"/>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9FCBDC54-444F-E4AF-9160-C7AE708ED1C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F64A5E18-8D8F-75B8-3E19-6D42BA5D1357}"/>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F76591D5-F6C4-184B-C3D9-7A4299DF5ED7}"/>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a:extLst>
                  <a:ext uri="{FF2B5EF4-FFF2-40B4-BE49-F238E27FC236}">
                    <a16:creationId xmlns:a16="http://schemas.microsoft.com/office/drawing/2014/main" id="{CE3A7EEB-9D1C-106A-A25D-27601C611CD0}"/>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a:extLst>
                <a:ext uri="{FF2B5EF4-FFF2-40B4-BE49-F238E27FC236}">
                  <a16:creationId xmlns:a16="http://schemas.microsoft.com/office/drawing/2014/main" id="{28738179-F48C-C975-438B-75C285D366C4}"/>
                </a:ext>
              </a:extLst>
            </p:cNvPr>
            <p:cNvGrpSpPr/>
            <p:nvPr/>
          </p:nvGrpSpPr>
          <p:grpSpPr>
            <a:xfrm>
              <a:off x="7787267" y="539497"/>
              <a:ext cx="208184" cy="208184"/>
              <a:chOff x="8356813" y="1074288"/>
              <a:chExt cx="351900" cy="351900"/>
            </a:xfrm>
          </p:grpSpPr>
          <p:sp>
            <p:nvSpPr>
              <p:cNvPr id="1517" name="Google Shape;1517;p38">
                <a:extLst>
                  <a:ext uri="{FF2B5EF4-FFF2-40B4-BE49-F238E27FC236}">
                    <a16:creationId xmlns:a16="http://schemas.microsoft.com/office/drawing/2014/main" id="{ECBBD381-A85B-A55F-6282-C04A8F15730B}"/>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a:extLst>
                  <a:ext uri="{FF2B5EF4-FFF2-40B4-BE49-F238E27FC236}">
                    <a16:creationId xmlns:a16="http://schemas.microsoft.com/office/drawing/2014/main" id="{3DC5A22F-6BFA-2A0D-3A1B-7C726C46ECD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a:extLst>
                <a:ext uri="{FF2B5EF4-FFF2-40B4-BE49-F238E27FC236}">
                  <a16:creationId xmlns:a16="http://schemas.microsoft.com/office/drawing/2014/main" id="{838565DF-63B8-F317-9FB8-15501417B725}"/>
                </a:ext>
              </a:extLst>
            </p:cNvPr>
            <p:cNvGrpSpPr/>
            <p:nvPr/>
          </p:nvGrpSpPr>
          <p:grpSpPr>
            <a:xfrm>
              <a:off x="7194842" y="2467660"/>
              <a:ext cx="208184" cy="208184"/>
              <a:chOff x="8356813" y="1074288"/>
              <a:chExt cx="351900" cy="351900"/>
            </a:xfrm>
          </p:grpSpPr>
          <p:sp>
            <p:nvSpPr>
              <p:cNvPr id="1520" name="Google Shape;1520;p38">
                <a:extLst>
                  <a:ext uri="{FF2B5EF4-FFF2-40B4-BE49-F238E27FC236}">
                    <a16:creationId xmlns:a16="http://schemas.microsoft.com/office/drawing/2014/main" id="{360E65DC-67CE-4DF7-5F3D-06F655222287}"/>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a:extLst>
                  <a:ext uri="{FF2B5EF4-FFF2-40B4-BE49-F238E27FC236}">
                    <a16:creationId xmlns:a16="http://schemas.microsoft.com/office/drawing/2014/main" id="{4C8EE486-449B-F948-03B8-0AA444848EAF}"/>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a:extLst>
                <a:ext uri="{FF2B5EF4-FFF2-40B4-BE49-F238E27FC236}">
                  <a16:creationId xmlns:a16="http://schemas.microsoft.com/office/drawing/2014/main" id="{2DF6EF8C-4F86-7E0A-42EA-41D51BBB3B64}"/>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a:extLst>
              <a:ext uri="{FF2B5EF4-FFF2-40B4-BE49-F238E27FC236}">
                <a16:creationId xmlns:a16="http://schemas.microsoft.com/office/drawing/2014/main" id="{F97A0B39-BFD4-5522-CA07-D4DC65295D7F}"/>
              </a:ext>
            </a:extLst>
          </p:cNvPr>
          <p:cNvGrpSpPr/>
          <p:nvPr/>
        </p:nvGrpSpPr>
        <p:grpSpPr>
          <a:xfrm>
            <a:off x="796100" y="3019701"/>
            <a:ext cx="4558967" cy="134100"/>
            <a:chOff x="796100" y="3019701"/>
            <a:chExt cx="4558967" cy="134100"/>
          </a:xfrm>
        </p:grpSpPr>
        <p:sp>
          <p:nvSpPr>
            <p:cNvPr id="1524" name="Google Shape;1524;p38">
              <a:extLst>
                <a:ext uri="{FF2B5EF4-FFF2-40B4-BE49-F238E27FC236}">
                  <a16:creationId xmlns:a16="http://schemas.microsoft.com/office/drawing/2014/main" id="{B53A93F1-C12E-8688-1554-8E0625D892B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a:extLst>
                <a:ext uri="{FF2B5EF4-FFF2-40B4-BE49-F238E27FC236}">
                  <a16:creationId xmlns:a16="http://schemas.microsoft.com/office/drawing/2014/main" id="{5641625A-A8D6-4AB6-B74F-4E7092C2B5B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a:extLst>
                <a:ext uri="{FF2B5EF4-FFF2-40B4-BE49-F238E27FC236}">
                  <a16:creationId xmlns:a16="http://schemas.microsoft.com/office/drawing/2014/main" id="{B7449F86-4A96-5047-1B04-BC3275DB89DE}"/>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53197B4-7C7F-B88B-57A8-AE5BE858F12E}"/>
              </a:ext>
            </a:extLst>
          </p:cNvPr>
          <p:cNvSpPr txBox="1"/>
          <p:nvPr/>
        </p:nvSpPr>
        <p:spPr>
          <a:xfrm>
            <a:off x="796609" y="3153785"/>
            <a:ext cx="5566410" cy="338554"/>
          </a:xfrm>
          <a:prstGeom prst="rect">
            <a:avLst/>
          </a:prstGeom>
          <a:noFill/>
        </p:spPr>
        <p:txBody>
          <a:bodyPr wrap="square">
            <a:spAutoFit/>
          </a:bodyPr>
          <a:lstStyle/>
          <a:p>
            <a:r>
              <a:rPr lang="en-US" sz="1600" b="1" dirty="0">
                <a:solidFill>
                  <a:srgbClr val="242424"/>
                </a:solidFill>
                <a:latin typeface="source-serif-pro"/>
                <a:cs typeface="Poppins"/>
              </a:rPr>
              <a:t>Clustering</a:t>
            </a:r>
            <a:r>
              <a:rPr lang="en-US" sz="1600" dirty="0">
                <a:solidFill>
                  <a:schemeClr val="accent2">
                    <a:lumMod val="60000"/>
                    <a:lumOff val="40000"/>
                  </a:schemeClr>
                </a:solidFill>
              </a:rPr>
              <a:t> </a:t>
            </a:r>
            <a:r>
              <a:rPr lang="en-US" sz="1600" b="1" dirty="0">
                <a:solidFill>
                  <a:srgbClr val="242424"/>
                </a:solidFill>
                <a:latin typeface="source-serif-pro"/>
                <a:cs typeface="Poppins"/>
              </a:rPr>
              <a:t>Algorithm</a:t>
            </a:r>
          </a:p>
        </p:txBody>
      </p:sp>
    </p:spTree>
    <p:extLst>
      <p:ext uri="{BB962C8B-B14F-4D97-AF65-F5344CB8AC3E}">
        <p14:creationId xmlns:p14="http://schemas.microsoft.com/office/powerpoint/2010/main" val="1713003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7" name="Subtitle 16">
            <a:extLst>
              <a:ext uri="{FF2B5EF4-FFF2-40B4-BE49-F238E27FC236}">
                <a16:creationId xmlns:a16="http://schemas.microsoft.com/office/drawing/2014/main" id="{4F37AB68-C669-5A3E-F51E-A8FD1BD0B005}"/>
              </a:ext>
            </a:extLst>
          </p:cNvPr>
          <p:cNvSpPr>
            <a:spLocks noGrp="1"/>
          </p:cNvSpPr>
          <p:nvPr>
            <p:ph type="subTitle" idx="1"/>
          </p:nvPr>
        </p:nvSpPr>
        <p:spPr>
          <a:xfrm>
            <a:off x="720000" y="1445860"/>
            <a:ext cx="7704000" cy="2395935"/>
          </a:xfrm>
        </p:spPr>
        <p:txBody>
          <a:bodyPr/>
          <a:lstStyle/>
          <a:p>
            <a:r>
              <a:rPr lang="en-US" b="0" i="0" dirty="0">
                <a:solidFill>
                  <a:srgbClr val="000000"/>
                </a:solidFill>
                <a:effectLst/>
                <a:latin typeface="Raleway" panose="020F0502020204030204" pitchFamily="2" charset="0"/>
              </a:rPr>
              <a:t>(Density-based spatial clustering of applications with noise) algorithm, one of the most useful, yet also intuitive, density-based clustering methods.</a:t>
            </a:r>
          </a:p>
          <a:p>
            <a:endParaRPr lang="en-US" dirty="0">
              <a:solidFill>
                <a:srgbClr val="111111"/>
              </a:solidFill>
              <a:latin typeface="-apple-system"/>
            </a:endParaRPr>
          </a:p>
          <a:p>
            <a:r>
              <a:rPr lang="en-US" b="0" i="0" dirty="0">
                <a:solidFill>
                  <a:srgbClr val="111111"/>
                </a:solidFill>
                <a:effectLst/>
                <a:latin typeface="-apple-system"/>
              </a:rPr>
              <a:t>DBSCAN is a density-based clustering algorithm that groups data points based on their density in the feature space</a:t>
            </a:r>
            <a:endParaRPr lang="en-US" dirty="0"/>
          </a:p>
        </p:txBody>
      </p:sp>
      <p:pic>
        <p:nvPicPr>
          <p:cNvPr id="19" name="Picture 18">
            <a:extLst>
              <a:ext uri="{FF2B5EF4-FFF2-40B4-BE49-F238E27FC236}">
                <a16:creationId xmlns:a16="http://schemas.microsoft.com/office/drawing/2014/main" id="{3B14B556-E007-1445-1D99-F66E1DA4B1E3}"/>
              </a:ext>
            </a:extLst>
          </p:cNvPr>
          <p:cNvPicPr>
            <a:picLocks noChangeAspect="1"/>
          </p:cNvPicPr>
          <p:nvPr/>
        </p:nvPicPr>
        <p:blipFill>
          <a:blip r:embed="rId3"/>
          <a:stretch>
            <a:fillRect/>
          </a:stretch>
        </p:blipFill>
        <p:spPr>
          <a:xfrm>
            <a:off x="4220392" y="2676718"/>
            <a:ext cx="4203608" cy="23645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83D3B69E-E1DD-9430-2DC6-5B0158F35301}"/>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BC1CC3AE-E9D8-45A7-4027-CFAB91AE434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of the key parameters</a:t>
            </a:r>
          </a:p>
        </p:txBody>
      </p:sp>
      <p:sp>
        <p:nvSpPr>
          <p:cNvPr id="7" name="Subtitle 6">
            <a:extLst>
              <a:ext uri="{FF2B5EF4-FFF2-40B4-BE49-F238E27FC236}">
                <a16:creationId xmlns:a16="http://schemas.microsoft.com/office/drawing/2014/main" id="{7E3F34B5-0A23-FF79-5A12-FF66425ABBD1}"/>
              </a:ext>
            </a:extLst>
          </p:cNvPr>
          <p:cNvSpPr>
            <a:spLocks noGrp="1"/>
          </p:cNvSpPr>
          <p:nvPr>
            <p:ph type="subTitle" idx="1"/>
          </p:nvPr>
        </p:nvSpPr>
        <p:spPr>
          <a:xfrm>
            <a:off x="720000" y="1245870"/>
            <a:ext cx="7704000" cy="2651759"/>
          </a:xfrm>
        </p:spPr>
        <p:txBody>
          <a:bodyPr/>
          <a:lstStyle/>
          <a:p>
            <a:r>
              <a:rPr lang="en-US" b="0" i="0" dirty="0">
                <a:solidFill>
                  <a:srgbClr val="242424"/>
                </a:solidFill>
                <a:effectLst/>
                <a:latin typeface="source-serif-pro"/>
              </a:rPr>
              <a:t>→ </a:t>
            </a:r>
            <a:r>
              <a:rPr lang="en-US" b="1" i="0" dirty="0">
                <a:solidFill>
                  <a:srgbClr val="111111"/>
                </a:solidFill>
                <a:effectLst/>
                <a:latin typeface="-apple-system"/>
              </a:rPr>
              <a:t>Core Points</a:t>
            </a:r>
            <a:r>
              <a:rPr lang="en-US" b="0" i="0" dirty="0">
                <a:solidFill>
                  <a:srgbClr val="242424"/>
                </a:solidFill>
                <a:effectLst/>
                <a:latin typeface="source-serif-pro"/>
              </a:rPr>
              <a:t> :</a:t>
            </a:r>
            <a:r>
              <a:rPr lang="en-US" b="0" i="0" dirty="0">
                <a:solidFill>
                  <a:srgbClr val="111111"/>
                </a:solidFill>
                <a:effectLst/>
                <a:latin typeface="-apple-system"/>
              </a:rPr>
              <a:t>Data points with a sufficient number of neighbors within a specified radius (density threshold).</a:t>
            </a:r>
          </a:p>
          <a:p>
            <a:endParaRPr lang="en-US" b="0" i="0" dirty="0">
              <a:solidFill>
                <a:srgbClr val="111111"/>
              </a:solidFill>
              <a:effectLst/>
              <a:latin typeface="-apple-system"/>
            </a:endParaRPr>
          </a:p>
          <a:p>
            <a:r>
              <a:rPr lang="en-US" b="1" i="0" dirty="0">
                <a:solidFill>
                  <a:srgbClr val="242424"/>
                </a:solidFill>
                <a:effectLst/>
                <a:latin typeface="source-serif-pro"/>
              </a:rPr>
              <a:t>→ </a:t>
            </a:r>
            <a:r>
              <a:rPr lang="en-US" b="1" i="0" dirty="0">
                <a:solidFill>
                  <a:srgbClr val="111111"/>
                </a:solidFill>
                <a:effectLst/>
                <a:latin typeface="-apple-system"/>
              </a:rPr>
              <a:t>Border Points</a:t>
            </a:r>
            <a:r>
              <a:rPr lang="en-US" b="1" i="0" dirty="0">
                <a:solidFill>
                  <a:srgbClr val="242424"/>
                </a:solidFill>
                <a:effectLst/>
                <a:latin typeface="source-serif-pro"/>
              </a:rPr>
              <a:t> : </a:t>
            </a:r>
            <a:r>
              <a:rPr lang="en-US" b="0" i="0" dirty="0">
                <a:solidFill>
                  <a:srgbClr val="111111"/>
                </a:solidFill>
                <a:effectLst/>
                <a:latin typeface="-apple-system"/>
              </a:rPr>
              <a:t>Points near core points but with fewer neighbors.</a:t>
            </a:r>
          </a:p>
          <a:p>
            <a:endParaRPr lang="en-US" b="0" i="0" dirty="0">
              <a:solidFill>
                <a:srgbClr val="111111"/>
              </a:solidFill>
              <a:effectLst/>
              <a:latin typeface="-apple-system"/>
            </a:endParaRPr>
          </a:p>
          <a:p>
            <a:r>
              <a:rPr lang="en-US" b="0" i="0" dirty="0">
                <a:solidFill>
                  <a:srgbClr val="242424"/>
                </a:solidFill>
                <a:effectLst/>
                <a:latin typeface="source-serif-pro"/>
              </a:rPr>
              <a:t>→ </a:t>
            </a:r>
            <a:r>
              <a:rPr lang="en-US" b="1" i="0" dirty="0">
                <a:solidFill>
                  <a:srgbClr val="111111"/>
                </a:solidFill>
                <a:effectLst/>
                <a:latin typeface="-apple-system"/>
              </a:rPr>
              <a:t>Noise Points</a:t>
            </a:r>
            <a:r>
              <a:rPr lang="en-US" b="0" i="0" dirty="0">
                <a:solidFill>
                  <a:srgbClr val="111111"/>
                </a:solidFill>
                <a:effectLst/>
                <a:latin typeface="-apple-system"/>
              </a:rPr>
              <a:t>:</a:t>
            </a:r>
            <a:r>
              <a:rPr lang="en-US" b="1" i="0" dirty="0">
                <a:solidFill>
                  <a:srgbClr val="242424"/>
                </a:solidFill>
                <a:effectLst/>
                <a:latin typeface="source-serif-pro"/>
              </a:rPr>
              <a:t> </a:t>
            </a:r>
            <a:r>
              <a:rPr lang="en-US" b="0" i="0" dirty="0">
                <a:solidFill>
                  <a:srgbClr val="111111"/>
                </a:solidFill>
                <a:effectLst/>
                <a:latin typeface="-apple-system"/>
              </a:rPr>
              <a:t> Isolated points with too few neighbors.</a:t>
            </a:r>
          </a:p>
          <a:p>
            <a:endParaRPr lang="en-US" dirty="0">
              <a:solidFill>
                <a:srgbClr val="111111"/>
              </a:solidFill>
              <a:latin typeface="-apple-system"/>
            </a:endParaRPr>
          </a:p>
          <a:p>
            <a:r>
              <a:rPr lang="en-US" b="0" i="0" dirty="0">
                <a:solidFill>
                  <a:srgbClr val="242424"/>
                </a:solidFill>
                <a:effectLst/>
                <a:latin typeface="source-serif-pro"/>
              </a:rPr>
              <a:t>→ </a:t>
            </a:r>
            <a:r>
              <a:rPr lang="en-US" b="1" i="0" dirty="0">
                <a:solidFill>
                  <a:srgbClr val="111111"/>
                </a:solidFill>
                <a:effectLst/>
                <a:latin typeface="-apple-system"/>
              </a:rPr>
              <a:t>Parameter Selection : </a:t>
            </a:r>
          </a:p>
          <a:p>
            <a:pPr marL="139700" indent="0"/>
            <a:r>
              <a:rPr lang="en-US" i="0" u="sng" dirty="0">
                <a:solidFill>
                  <a:srgbClr val="111111"/>
                </a:solidFill>
                <a:effectLst/>
                <a:latin typeface="-apple-system"/>
              </a:rPr>
              <a:t>Epsilon (ε): </a:t>
            </a:r>
            <a:r>
              <a:rPr lang="en-US" b="0" i="0" dirty="0">
                <a:solidFill>
                  <a:srgbClr val="111111"/>
                </a:solidFill>
                <a:effectLst/>
                <a:latin typeface="-apple-system"/>
              </a:rPr>
              <a:t>The maximum distance between two points for them to be considered neighbors.</a:t>
            </a:r>
          </a:p>
          <a:p>
            <a:pPr marL="139700" indent="0"/>
            <a:r>
              <a:rPr lang="en-US" i="0" u="sng" dirty="0">
                <a:solidFill>
                  <a:srgbClr val="111111"/>
                </a:solidFill>
                <a:effectLst/>
                <a:latin typeface="-apple-system"/>
              </a:rPr>
              <a:t>Minimum Points (</a:t>
            </a:r>
            <a:r>
              <a:rPr lang="en-US" i="0" u="sng" dirty="0" err="1">
                <a:solidFill>
                  <a:srgbClr val="111111"/>
                </a:solidFill>
                <a:effectLst/>
                <a:latin typeface="-apple-system"/>
              </a:rPr>
              <a:t>MinPts</a:t>
            </a:r>
            <a:r>
              <a:rPr lang="en-US" i="0" u="sng" dirty="0">
                <a:solidFill>
                  <a:srgbClr val="111111"/>
                </a:solidFill>
                <a:effectLst/>
                <a:latin typeface="-apple-system"/>
              </a:rPr>
              <a:t>): </a:t>
            </a:r>
            <a:r>
              <a:rPr lang="en-US" b="0" i="0" dirty="0">
                <a:solidFill>
                  <a:srgbClr val="111111"/>
                </a:solidFill>
                <a:effectLst/>
                <a:latin typeface="-apple-system"/>
              </a:rPr>
              <a:t>The minimum number of points required to form a dense region (core point).</a:t>
            </a:r>
          </a:p>
          <a:p>
            <a:endParaRPr lang="en-US" dirty="0"/>
          </a:p>
        </p:txBody>
      </p:sp>
    </p:spTree>
    <p:extLst>
      <p:ext uri="{BB962C8B-B14F-4D97-AF65-F5344CB8AC3E}">
        <p14:creationId xmlns:p14="http://schemas.microsoft.com/office/powerpoint/2010/main" val="423354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260E6E0B-7035-752B-CC5D-B3F8A88944E1}"/>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ECA6B683-6666-7AC2-C25E-A7190124443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US" dirty="0"/>
              <a:t>DBSCAN</a:t>
            </a:r>
            <a:r>
              <a:rPr lang="en" dirty="0"/>
              <a:t> Works? </a:t>
            </a:r>
            <a:endParaRPr dirty="0"/>
          </a:p>
        </p:txBody>
      </p:sp>
      <p:sp>
        <p:nvSpPr>
          <p:cNvPr id="7" name="Subtitle 6">
            <a:extLst>
              <a:ext uri="{FF2B5EF4-FFF2-40B4-BE49-F238E27FC236}">
                <a16:creationId xmlns:a16="http://schemas.microsoft.com/office/drawing/2014/main" id="{060BF3CB-BD5E-6596-AC95-1361B7D0EEB8}"/>
              </a:ext>
            </a:extLst>
          </p:cNvPr>
          <p:cNvSpPr>
            <a:spLocks noGrp="1"/>
          </p:cNvSpPr>
          <p:nvPr>
            <p:ph type="subTitle" idx="1"/>
          </p:nvPr>
        </p:nvSpPr>
        <p:spPr>
          <a:xfrm>
            <a:off x="1133173" y="1485832"/>
            <a:ext cx="7704000" cy="946081"/>
          </a:xfrm>
        </p:spPr>
        <p:txBody>
          <a:bodyPr/>
          <a:lstStyle/>
          <a:p>
            <a:pPr marL="425450" lvl="1" indent="-285750" algn="l">
              <a:lnSpc>
                <a:spcPct val="115000"/>
              </a:lnSpc>
              <a:buSzPct val="156000"/>
              <a:buFont typeface="Courier New" panose="02070309020205020404" pitchFamily="49" charset="0"/>
              <a:buChar char="o"/>
            </a:pPr>
            <a:r>
              <a:rPr lang="en-US" sz="1400" dirty="0">
                <a:solidFill>
                  <a:srgbClr val="111111"/>
                </a:solidFill>
                <a:latin typeface="-apple-system"/>
              </a:rPr>
              <a:t>DBSCAN groups data points based on their density.</a:t>
            </a:r>
          </a:p>
          <a:p>
            <a:pPr marL="425450" lvl="1" indent="-285750" algn="l">
              <a:lnSpc>
                <a:spcPct val="115000"/>
              </a:lnSpc>
              <a:buSzPct val="156000"/>
              <a:buFont typeface="Courier New" panose="02070309020205020404" pitchFamily="49" charset="0"/>
              <a:buChar char="o"/>
            </a:pPr>
            <a:r>
              <a:rPr lang="en-US" sz="1400" dirty="0">
                <a:solidFill>
                  <a:srgbClr val="111111"/>
                </a:solidFill>
                <a:latin typeface="-apple-system"/>
              </a:rPr>
              <a:t>Points that are close together form clusters, while isolated points are considered outliers.</a:t>
            </a:r>
          </a:p>
          <a:p>
            <a:pPr marL="425450" lvl="1" indent="-285750" algn="l">
              <a:lnSpc>
                <a:spcPct val="115000"/>
              </a:lnSpc>
              <a:buSzPct val="156000"/>
              <a:buFont typeface="Courier New" panose="02070309020205020404" pitchFamily="49" charset="0"/>
              <a:buChar char="o"/>
            </a:pPr>
            <a:r>
              <a:rPr lang="en-US" sz="1400" dirty="0">
                <a:solidFill>
                  <a:srgbClr val="111111"/>
                </a:solidFill>
                <a:latin typeface="-apple-system"/>
              </a:rPr>
              <a:t>It identifies dense regions separated by areas of lower density.</a:t>
            </a:r>
          </a:p>
          <a:p>
            <a:pPr marL="425450" indent="-285750" algn="l">
              <a:buSzPct val="156000"/>
              <a:buFont typeface="Courier New" panose="02070309020205020404" pitchFamily="49" charset="0"/>
              <a:buChar char="o"/>
            </a:pPr>
            <a:endParaRPr lang="en-US" dirty="0">
              <a:solidFill>
                <a:srgbClr val="111111"/>
              </a:solidFill>
              <a:latin typeface="-apple-system"/>
            </a:endParaRPr>
          </a:p>
          <a:p>
            <a:pPr marL="425450" indent="-285750" algn="l">
              <a:buSzPct val="156000"/>
              <a:buFont typeface="Courier New" panose="02070309020205020404" pitchFamily="49" charset="0"/>
              <a:buChar char="o"/>
            </a:pPr>
            <a:endParaRPr lang="en-US" b="0" i="0" dirty="0">
              <a:solidFill>
                <a:srgbClr val="111111"/>
              </a:solidFill>
              <a:effectLst/>
              <a:latin typeface="-apple-system"/>
            </a:endParaRPr>
          </a:p>
          <a:p>
            <a:pPr marL="139700" indent="0" algn="l"/>
            <a:endParaRPr lang="en-US" dirty="0">
              <a:solidFill>
                <a:srgbClr val="111111"/>
              </a:solidFill>
              <a:latin typeface="-apple-system"/>
            </a:endParaRPr>
          </a:p>
        </p:txBody>
      </p:sp>
      <p:sp>
        <p:nvSpPr>
          <p:cNvPr id="4" name="TextBox 3">
            <a:extLst>
              <a:ext uri="{FF2B5EF4-FFF2-40B4-BE49-F238E27FC236}">
                <a16:creationId xmlns:a16="http://schemas.microsoft.com/office/drawing/2014/main" id="{554F4190-746E-25CE-A4A6-ACE849F05E1B}"/>
              </a:ext>
            </a:extLst>
          </p:cNvPr>
          <p:cNvSpPr txBox="1"/>
          <p:nvPr/>
        </p:nvSpPr>
        <p:spPr>
          <a:xfrm>
            <a:off x="894080" y="1178055"/>
            <a:ext cx="2343573" cy="307777"/>
          </a:xfrm>
          <a:prstGeom prst="rect">
            <a:avLst/>
          </a:prstGeom>
          <a:noFill/>
        </p:spPr>
        <p:txBody>
          <a:bodyPr wrap="square" rtlCol="0">
            <a:spAutoFit/>
          </a:bodyPr>
          <a:lstStyle/>
          <a:p>
            <a:pPr marL="139700" indent="0" algn="l"/>
            <a:r>
              <a:rPr lang="en-US" b="1" i="0" dirty="0">
                <a:solidFill>
                  <a:srgbClr val="111111"/>
                </a:solidFill>
                <a:effectLst/>
                <a:latin typeface="-apple-system"/>
              </a:rPr>
              <a:t>Density-Based Clustering : </a:t>
            </a:r>
            <a:endParaRPr lang="en-US" b="1" dirty="0">
              <a:solidFill>
                <a:srgbClr val="111111"/>
              </a:solidFill>
              <a:latin typeface="-apple-system"/>
            </a:endParaRPr>
          </a:p>
        </p:txBody>
      </p:sp>
      <p:sp>
        <p:nvSpPr>
          <p:cNvPr id="5" name="Subtitle 6">
            <a:extLst>
              <a:ext uri="{FF2B5EF4-FFF2-40B4-BE49-F238E27FC236}">
                <a16:creationId xmlns:a16="http://schemas.microsoft.com/office/drawing/2014/main" id="{0E28509B-9420-CCD5-1537-4693DCAF27CC}"/>
              </a:ext>
            </a:extLst>
          </p:cNvPr>
          <p:cNvSpPr txBox="1">
            <a:spLocks/>
          </p:cNvSpPr>
          <p:nvPr/>
        </p:nvSpPr>
        <p:spPr>
          <a:xfrm>
            <a:off x="1133173" y="2900020"/>
            <a:ext cx="7704000" cy="946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139700" indent="0" algn="l"/>
            <a:endParaRPr lang="en-US" b="0" i="0" dirty="0">
              <a:solidFill>
                <a:srgbClr val="111111"/>
              </a:solidFill>
              <a:effectLst/>
              <a:latin typeface="-apple-system"/>
            </a:endParaRPr>
          </a:p>
          <a:p>
            <a:pPr marL="425450" lvl="1" indent="-285750" algn="l">
              <a:lnSpc>
                <a:spcPct val="115000"/>
              </a:lnSpc>
              <a:buSzPct val="156000"/>
              <a:buFont typeface="Courier New" panose="02070309020205020404" pitchFamily="49" charset="0"/>
              <a:buChar char="o"/>
            </a:pPr>
            <a:r>
              <a:rPr lang="en-US" sz="1400" dirty="0">
                <a:solidFill>
                  <a:srgbClr val="111111"/>
                </a:solidFill>
                <a:latin typeface="-apple-system"/>
              </a:rPr>
              <a:t>Starting from a core point, DBSCAN expands the cluster by connecting neighboring core points.</a:t>
            </a:r>
          </a:p>
          <a:p>
            <a:pPr marL="425450" lvl="1" indent="-285750" algn="l">
              <a:lnSpc>
                <a:spcPct val="115000"/>
              </a:lnSpc>
              <a:buSzPct val="156000"/>
              <a:buFont typeface="Courier New" panose="02070309020205020404" pitchFamily="49" charset="0"/>
              <a:buChar char="o"/>
            </a:pPr>
            <a:r>
              <a:rPr lang="en-US" sz="1400" dirty="0">
                <a:solidFill>
                  <a:srgbClr val="111111"/>
                </a:solidFill>
                <a:latin typeface="-apple-system"/>
              </a:rPr>
              <a:t>Border points are added to the cluster if they are close enough to a core point.</a:t>
            </a:r>
          </a:p>
          <a:p>
            <a:pPr marL="425450" lvl="1" indent="-285750" algn="l">
              <a:lnSpc>
                <a:spcPct val="115000"/>
              </a:lnSpc>
              <a:buSzPct val="156000"/>
              <a:buFont typeface="Courier New" panose="02070309020205020404" pitchFamily="49" charset="0"/>
              <a:buChar char="o"/>
            </a:pPr>
            <a:r>
              <a:rPr lang="en-US" sz="1400" dirty="0">
                <a:solidFill>
                  <a:srgbClr val="111111"/>
                </a:solidFill>
                <a:latin typeface="-apple-system"/>
              </a:rPr>
              <a:t>Noise points remain unassigned.</a:t>
            </a:r>
            <a:endParaRPr lang="en-US" dirty="0">
              <a:solidFill>
                <a:srgbClr val="111111"/>
              </a:solidFill>
              <a:latin typeface="-apple-system"/>
            </a:endParaRPr>
          </a:p>
          <a:p>
            <a:pPr marL="139700" indent="0"/>
            <a:endParaRPr lang="en-US" dirty="0">
              <a:solidFill>
                <a:srgbClr val="111111"/>
              </a:solidFill>
              <a:latin typeface="-apple-system"/>
            </a:endParaRPr>
          </a:p>
        </p:txBody>
      </p:sp>
      <p:sp>
        <p:nvSpPr>
          <p:cNvPr id="6" name="TextBox 5">
            <a:extLst>
              <a:ext uri="{FF2B5EF4-FFF2-40B4-BE49-F238E27FC236}">
                <a16:creationId xmlns:a16="http://schemas.microsoft.com/office/drawing/2014/main" id="{53DDC614-0AF3-B74B-5649-64C67FDBAAC5}"/>
              </a:ext>
            </a:extLst>
          </p:cNvPr>
          <p:cNvSpPr txBox="1"/>
          <p:nvPr/>
        </p:nvSpPr>
        <p:spPr>
          <a:xfrm>
            <a:off x="894080" y="2900020"/>
            <a:ext cx="2343573" cy="307777"/>
          </a:xfrm>
          <a:prstGeom prst="rect">
            <a:avLst/>
          </a:prstGeom>
          <a:noFill/>
        </p:spPr>
        <p:txBody>
          <a:bodyPr wrap="square" rtlCol="0">
            <a:spAutoFit/>
          </a:bodyPr>
          <a:lstStyle/>
          <a:p>
            <a:pPr marL="139700" indent="0" algn="l"/>
            <a:r>
              <a:rPr lang="en-US" b="1" i="0" dirty="0">
                <a:solidFill>
                  <a:srgbClr val="111111"/>
                </a:solidFill>
                <a:effectLst/>
                <a:latin typeface="-apple-system"/>
              </a:rPr>
              <a:t>Cluster Formation : </a:t>
            </a:r>
            <a:endParaRPr lang="en-US" b="1" dirty="0">
              <a:solidFill>
                <a:srgbClr val="111111"/>
              </a:solidFill>
              <a:latin typeface="-apple-system"/>
            </a:endParaRPr>
          </a:p>
        </p:txBody>
      </p:sp>
    </p:spTree>
    <p:extLst>
      <p:ext uri="{BB962C8B-B14F-4D97-AF65-F5344CB8AC3E}">
        <p14:creationId xmlns:p14="http://schemas.microsoft.com/office/powerpoint/2010/main" val="405393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B25FBF87-69DE-918B-D167-24C03E0C019B}"/>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BEAB16DC-2D1A-EAE3-A067-5A6BDF31EBD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Advantages and Disadvantages</a:t>
            </a:r>
            <a:endParaRPr dirty="0"/>
          </a:p>
        </p:txBody>
      </p:sp>
      <p:sp>
        <p:nvSpPr>
          <p:cNvPr id="7" name="Subtitle 6">
            <a:extLst>
              <a:ext uri="{FF2B5EF4-FFF2-40B4-BE49-F238E27FC236}">
                <a16:creationId xmlns:a16="http://schemas.microsoft.com/office/drawing/2014/main" id="{E2CE0275-3E12-D893-97C4-818B26E06F46}"/>
              </a:ext>
            </a:extLst>
          </p:cNvPr>
          <p:cNvSpPr>
            <a:spLocks noGrp="1"/>
          </p:cNvSpPr>
          <p:nvPr>
            <p:ph type="subTitle" idx="1"/>
          </p:nvPr>
        </p:nvSpPr>
        <p:spPr>
          <a:xfrm>
            <a:off x="720000" y="1017725"/>
            <a:ext cx="3675893" cy="1921441"/>
          </a:xfrm>
        </p:spPr>
        <p:txBody>
          <a:bodyPr/>
          <a:lstStyle/>
          <a:p>
            <a:pPr marL="425450" indent="-285750" algn="l">
              <a:buFont typeface="Courier New" panose="02070309020205020404" pitchFamily="49" charset="0"/>
              <a:buChar char="o"/>
            </a:pPr>
            <a:r>
              <a:rPr lang="en-US" b="0" i="0" dirty="0">
                <a:solidFill>
                  <a:srgbClr val="111111"/>
                </a:solidFill>
                <a:effectLst/>
                <a:latin typeface="-apple-system"/>
              </a:rPr>
              <a:t>Handles arbitrary-shaped clusters.</a:t>
            </a:r>
          </a:p>
          <a:p>
            <a:pPr marL="425450" indent="-285750" algn="l">
              <a:buFont typeface="Courier New" panose="02070309020205020404" pitchFamily="49" charset="0"/>
              <a:buChar char="o"/>
            </a:pPr>
            <a:r>
              <a:rPr lang="en-US" b="0" i="0" dirty="0">
                <a:solidFill>
                  <a:srgbClr val="111111"/>
                </a:solidFill>
                <a:effectLst/>
                <a:latin typeface="-apple-system"/>
              </a:rPr>
              <a:t>Automatically detects the number of clusters.</a:t>
            </a:r>
          </a:p>
          <a:p>
            <a:pPr marL="425450" indent="-285750" algn="l">
              <a:buFont typeface="Courier New" panose="02070309020205020404" pitchFamily="49" charset="0"/>
              <a:buChar char="o"/>
            </a:pPr>
            <a:r>
              <a:rPr lang="en-US" b="0" i="0" dirty="0">
                <a:solidFill>
                  <a:srgbClr val="111111"/>
                </a:solidFill>
                <a:effectLst/>
                <a:latin typeface="-apple-system"/>
              </a:rPr>
              <a:t>Robust to outliers.</a:t>
            </a:r>
          </a:p>
          <a:p>
            <a:pPr marL="425450" indent="-285750" algn="l">
              <a:buFont typeface="Courier New" panose="02070309020205020404" pitchFamily="49" charset="0"/>
              <a:buChar char="o"/>
            </a:pPr>
            <a:r>
              <a:rPr lang="en-US" b="0" i="0" dirty="0">
                <a:solidFill>
                  <a:srgbClr val="111111"/>
                </a:solidFill>
                <a:effectLst/>
                <a:latin typeface="-apple-system"/>
              </a:rPr>
              <a:t>No need to specify the number of clusters in advance.</a:t>
            </a:r>
          </a:p>
        </p:txBody>
      </p:sp>
      <p:pic>
        <p:nvPicPr>
          <p:cNvPr id="4" name="Picture 3">
            <a:extLst>
              <a:ext uri="{FF2B5EF4-FFF2-40B4-BE49-F238E27FC236}">
                <a16:creationId xmlns:a16="http://schemas.microsoft.com/office/drawing/2014/main" id="{D0827B76-C43C-975A-AFDB-B9F013D2B6C2}"/>
              </a:ext>
            </a:extLst>
          </p:cNvPr>
          <p:cNvPicPr>
            <a:picLocks noChangeAspect="1"/>
          </p:cNvPicPr>
          <p:nvPr/>
        </p:nvPicPr>
        <p:blipFill>
          <a:blip r:embed="rId3"/>
          <a:stretch>
            <a:fillRect/>
          </a:stretch>
        </p:blipFill>
        <p:spPr>
          <a:xfrm>
            <a:off x="1077483" y="2645590"/>
            <a:ext cx="2336351" cy="2000250"/>
          </a:xfrm>
          <a:prstGeom prst="rect">
            <a:avLst/>
          </a:prstGeom>
        </p:spPr>
      </p:pic>
      <p:sp>
        <p:nvSpPr>
          <p:cNvPr id="5" name="Subtitle 6">
            <a:extLst>
              <a:ext uri="{FF2B5EF4-FFF2-40B4-BE49-F238E27FC236}">
                <a16:creationId xmlns:a16="http://schemas.microsoft.com/office/drawing/2014/main" id="{74B82D09-7C26-4E8D-BDA9-A12D89463F77}"/>
              </a:ext>
            </a:extLst>
          </p:cNvPr>
          <p:cNvSpPr txBox="1">
            <a:spLocks/>
          </p:cNvSpPr>
          <p:nvPr/>
        </p:nvSpPr>
        <p:spPr>
          <a:xfrm>
            <a:off x="4395893" y="1017725"/>
            <a:ext cx="3675893" cy="1921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algn="l">
              <a:buFont typeface="Courier New" panose="02070309020205020404" pitchFamily="49" charset="0"/>
              <a:buChar char="o"/>
            </a:pPr>
            <a:r>
              <a:rPr lang="en-US" b="0" i="0" dirty="0">
                <a:solidFill>
                  <a:srgbClr val="111111"/>
                </a:solidFill>
                <a:effectLst/>
                <a:latin typeface="-apple-system"/>
              </a:rPr>
              <a:t>Sensitive to parameter settings (ε and </a:t>
            </a:r>
            <a:r>
              <a:rPr lang="en-US" b="0" i="0" dirty="0" err="1">
                <a:solidFill>
                  <a:srgbClr val="111111"/>
                </a:solidFill>
                <a:effectLst/>
                <a:latin typeface="-apple-system"/>
              </a:rPr>
              <a:t>MinPts</a:t>
            </a:r>
            <a:r>
              <a:rPr lang="en-US" b="0" i="0" dirty="0">
                <a:solidFill>
                  <a:srgbClr val="111111"/>
                </a:solidFill>
                <a:effectLst/>
                <a:latin typeface="-apple-system"/>
              </a:rPr>
              <a:t>).</a:t>
            </a:r>
          </a:p>
          <a:p>
            <a:pPr algn="l">
              <a:buFont typeface="Courier New" panose="02070309020205020404" pitchFamily="49" charset="0"/>
              <a:buChar char="o"/>
            </a:pPr>
            <a:r>
              <a:rPr lang="en-US" b="0" i="0" dirty="0">
                <a:solidFill>
                  <a:srgbClr val="111111"/>
                </a:solidFill>
                <a:effectLst/>
                <a:latin typeface="-apple-system"/>
              </a:rPr>
              <a:t>Struggles with varying density clusters.</a:t>
            </a:r>
          </a:p>
          <a:p>
            <a:pPr algn="l">
              <a:buFont typeface="Courier New" panose="02070309020205020404" pitchFamily="49" charset="0"/>
              <a:buChar char="o"/>
            </a:pPr>
            <a:r>
              <a:rPr lang="en-US" b="0" i="0" dirty="0">
                <a:solidFill>
                  <a:srgbClr val="111111"/>
                </a:solidFill>
                <a:effectLst/>
                <a:latin typeface="-apple-system"/>
              </a:rPr>
              <a:t>May not work well in high-dimensional spaces.</a:t>
            </a:r>
          </a:p>
        </p:txBody>
      </p:sp>
      <p:pic>
        <p:nvPicPr>
          <p:cNvPr id="8" name="Picture 7">
            <a:extLst>
              <a:ext uri="{FF2B5EF4-FFF2-40B4-BE49-F238E27FC236}">
                <a16:creationId xmlns:a16="http://schemas.microsoft.com/office/drawing/2014/main" id="{3D1F25D0-B1B9-5696-5355-D28FA0D1FB55}"/>
              </a:ext>
            </a:extLst>
          </p:cNvPr>
          <p:cNvPicPr>
            <a:picLocks noChangeAspect="1"/>
          </p:cNvPicPr>
          <p:nvPr/>
        </p:nvPicPr>
        <p:blipFill>
          <a:blip r:embed="rId4"/>
          <a:stretch>
            <a:fillRect/>
          </a:stretch>
        </p:blipFill>
        <p:spPr>
          <a:xfrm>
            <a:off x="4117452" y="2455090"/>
            <a:ext cx="4048125" cy="2190750"/>
          </a:xfrm>
          <a:prstGeom prst="rect">
            <a:avLst/>
          </a:prstGeom>
        </p:spPr>
      </p:pic>
    </p:spTree>
    <p:extLst>
      <p:ext uri="{BB962C8B-B14F-4D97-AF65-F5344CB8AC3E}">
        <p14:creationId xmlns:p14="http://schemas.microsoft.com/office/powerpoint/2010/main" val="310660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pic>
        <p:nvPicPr>
          <p:cNvPr id="20" name="صورة 5">
            <a:extLst>
              <a:ext uri="{FF2B5EF4-FFF2-40B4-BE49-F238E27FC236}">
                <a16:creationId xmlns:a16="http://schemas.microsoft.com/office/drawing/2014/main" id="{C59DCF1D-577F-B82A-9F77-96555AAA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3" y="1018717"/>
            <a:ext cx="3882797" cy="2225405"/>
          </a:xfrm>
          <a:prstGeom prst="rect">
            <a:avLst/>
          </a:prstGeom>
        </p:spPr>
      </p:pic>
      <p:pic>
        <p:nvPicPr>
          <p:cNvPr id="21" name="صورة 6">
            <a:extLst>
              <a:ext uri="{FF2B5EF4-FFF2-40B4-BE49-F238E27FC236}">
                <a16:creationId xmlns:a16="http://schemas.microsoft.com/office/drawing/2014/main" id="{DDA94879-905A-2924-E3C3-5E7EA8DDC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2475507"/>
            <a:ext cx="3852001" cy="23806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499AF18D-9141-BACB-6A83-DCD9ECB321BD}"/>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2EE8E988-92D8-6847-A0A9-C8FA2D509C2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 Steps</a:t>
            </a:r>
            <a:r>
              <a:rPr lang="en" dirty="0"/>
              <a:t>: </a:t>
            </a:r>
            <a:endParaRPr dirty="0"/>
          </a:p>
        </p:txBody>
      </p:sp>
      <p:sp>
        <p:nvSpPr>
          <p:cNvPr id="4" name="TextBox 3">
            <a:extLst>
              <a:ext uri="{FF2B5EF4-FFF2-40B4-BE49-F238E27FC236}">
                <a16:creationId xmlns:a16="http://schemas.microsoft.com/office/drawing/2014/main" id="{CA1B0211-45A7-65D4-6ACD-65259A55379E}"/>
              </a:ext>
            </a:extLst>
          </p:cNvPr>
          <p:cNvSpPr txBox="1"/>
          <p:nvPr/>
        </p:nvSpPr>
        <p:spPr>
          <a:xfrm>
            <a:off x="720000" y="1441883"/>
            <a:ext cx="5757332" cy="523220"/>
          </a:xfrm>
          <a:prstGeom prst="rect">
            <a:avLst/>
          </a:prstGeom>
          <a:noFill/>
        </p:spPr>
        <p:txBody>
          <a:bodyPr wrap="square">
            <a:spAutoFit/>
          </a:bodyPr>
          <a:lstStyle/>
          <a:p>
            <a:pPr marL="457200" indent="-457200" algn="l" rtl="0">
              <a:buFont typeface="Arial" panose="020B0604020202020204" pitchFamily="34" charset="0"/>
              <a:buChar char="•"/>
            </a:pPr>
            <a:r>
              <a:rPr lang="en-US" dirty="0">
                <a:solidFill>
                  <a:srgbClr val="111111"/>
                </a:solidFill>
                <a:latin typeface="-apple-system"/>
                <a:cs typeface="Poppins"/>
                <a:sym typeface="Poppins"/>
              </a:rPr>
              <a:t>Density Reachability: DBSCAN identifies core points and their directly density-reachable neighbors.</a:t>
            </a:r>
          </a:p>
        </p:txBody>
      </p:sp>
      <p:pic>
        <p:nvPicPr>
          <p:cNvPr id="5" name="صورة 5">
            <a:extLst>
              <a:ext uri="{FF2B5EF4-FFF2-40B4-BE49-F238E27FC236}">
                <a16:creationId xmlns:a16="http://schemas.microsoft.com/office/drawing/2014/main" id="{17FAF969-46E0-6432-9D58-CB2818A95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986" y="1965103"/>
            <a:ext cx="3944028" cy="2518844"/>
          </a:xfrm>
          <a:prstGeom prst="rect">
            <a:avLst/>
          </a:prstGeom>
        </p:spPr>
      </p:pic>
    </p:spTree>
    <p:extLst>
      <p:ext uri="{BB962C8B-B14F-4D97-AF65-F5344CB8AC3E}">
        <p14:creationId xmlns:p14="http://schemas.microsoft.com/office/powerpoint/2010/main" val="233559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66D13688-0C43-A45A-1BD8-DE594A32638E}"/>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D71845E7-66BE-67AE-1460-71F225090BD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 Steps</a:t>
            </a:r>
            <a:r>
              <a:rPr lang="en" dirty="0"/>
              <a:t>: </a:t>
            </a:r>
            <a:endParaRPr dirty="0"/>
          </a:p>
        </p:txBody>
      </p:sp>
      <p:sp>
        <p:nvSpPr>
          <p:cNvPr id="4" name="TextBox 3">
            <a:extLst>
              <a:ext uri="{FF2B5EF4-FFF2-40B4-BE49-F238E27FC236}">
                <a16:creationId xmlns:a16="http://schemas.microsoft.com/office/drawing/2014/main" id="{AEB65382-2DF6-627B-953D-9A17EED89246}"/>
              </a:ext>
            </a:extLst>
          </p:cNvPr>
          <p:cNvSpPr txBox="1"/>
          <p:nvPr/>
        </p:nvSpPr>
        <p:spPr>
          <a:xfrm>
            <a:off x="720000" y="1441883"/>
            <a:ext cx="5757332" cy="523220"/>
          </a:xfrm>
          <a:prstGeom prst="rect">
            <a:avLst/>
          </a:prstGeom>
          <a:noFill/>
        </p:spPr>
        <p:txBody>
          <a:bodyPr wrap="square">
            <a:spAutoFit/>
          </a:bodyPr>
          <a:lstStyle/>
          <a:p>
            <a:pPr marL="457200" indent="-457200">
              <a:buFont typeface="Arial" panose="020B0604020202020204" pitchFamily="34" charset="0"/>
              <a:buChar char="•"/>
            </a:pPr>
            <a:r>
              <a:rPr lang="en-US" dirty="0">
                <a:solidFill>
                  <a:srgbClr val="111111"/>
                </a:solidFill>
                <a:latin typeface="-apple-system"/>
                <a:cs typeface="Poppins"/>
              </a:rPr>
              <a:t>Cluster Formation: It forms clusters by connecting core points and their density-reachable neighbors.</a:t>
            </a:r>
          </a:p>
        </p:txBody>
      </p:sp>
      <p:pic>
        <p:nvPicPr>
          <p:cNvPr id="2" name="صورة 6">
            <a:extLst>
              <a:ext uri="{FF2B5EF4-FFF2-40B4-BE49-F238E27FC236}">
                <a16:creationId xmlns:a16="http://schemas.microsoft.com/office/drawing/2014/main" id="{3A61E8B5-E7B9-6AF2-271B-66F79737B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534" y="1965103"/>
            <a:ext cx="3962932" cy="2821914"/>
          </a:xfrm>
          <a:prstGeom prst="rect">
            <a:avLst/>
          </a:prstGeom>
        </p:spPr>
      </p:pic>
    </p:spTree>
    <p:extLst>
      <p:ext uri="{BB962C8B-B14F-4D97-AF65-F5344CB8AC3E}">
        <p14:creationId xmlns:p14="http://schemas.microsoft.com/office/powerpoint/2010/main" val="51388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6A5E87EE-CE36-F386-A09D-A49CC9D6ABD5}"/>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920F13EF-0D22-ECA8-7689-EC87EBF9DE3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 Steps</a:t>
            </a:r>
            <a:r>
              <a:rPr lang="en" dirty="0"/>
              <a:t>: </a:t>
            </a:r>
            <a:endParaRPr dirty="0"/>
          </a:p>
        </p:txBody>
      </p:sp>
      <p:sp>
        <p:nvSpPr>
          <p:cNvPr id="4" name="TextBox 3">
            <a:extLst>
              <a:ext uri="{FF2B5EF4-FFF2-40B4-BE49-F238E27FC236}">
                <a16:creationId xmlns:a16="http://schemas.microsoft.com/office/drawing/2014/main" id="{738B8AF1-CFC1-C430-9AB5-36030CB0412E}"/>
              </a:ext>
            </a:extLst>
          </p:cNvPr>
          <p:cNvSpPr txBox="1"/>
          <p:nvPr/>
        </p:nvSpPr>
        <p:spPr>
          <a:xfrm>
            <a:off x="720000" y="1441883"/>
            <a:ext cx="5757332" cy="523220"/>
          </a:xfrm>
          <a:prstGeom prst="rect">
            <a:avLst/>
          </a:prstGeom>
          <a:noFill/>
        </p:spPr>
        <p:txBody>
          <a:bodyPr wrap="square">
            <a:spAutoFit/>
          </a:bodyPr>
          <a:lstStyle/>
          <a:p>
            <a:pPr marL="457200" indent="-457200">
              <a:buFont typeface="Arial" panose="020B0604020202020204" pitchFamily="34" charset="0"/>
              <a:buChar char="•"/>
            </a:pPr>
            <a:r>
              <a:rPr lang="en-US" dirty="0">
                <a:solidFill>
                  <a:srgbClr val="111111"/>
                </a:solidFill>
                <a:latin typeface="-apple-system"/>
                <a:cs typeface="Poppins"/>
              </a:rPr>
              <a:t>Noise Detection: Points that are neither core points nor density-reachable from any core points are marked as noise (outliers).</a:t>
            </a:r>
          </a:p>
        </p:txBody>
      </p:sp>
      <p:pic>
        <p:nvPicPr>
          <p:cNvPr id="3" name="صورة 8">
            <a:extLst>
              <a:ext uri="{FF2B5EF4-FFF2-40B4-BE49-F238E27FC236}">
                <a16:creationId xmlns:a16="http://schemas.microsoft.com/office/drawing/2014/main" id="{B60F3CBE-733D-F30E-605E-A0437724E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791" y="2058256"/>
            <a:ext cx="3942417" cy="2765365"/>
          </a:xfrm>
          <a:prstGeom prst="rect">
            <a:avLst/>
          </a:prstGeom>
        </p:spPr>
      </p:pic>
    </p:spTree>
    <p:extLst>
      <p:ext uri="{BB962C8B-B14F-4D97-AF65-F5344CB8AC3E}">
        <p14:creationId xmlns:p14="http://schemas.microsoft.com/office/powerpoint/2010/main" val="416752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latin typeface="IBM Plex Mono"/>
                <a:ea typeface="IBM Plex Mono"/>
                <a:cs typeface="IBM Plex Mono"/>
                <a:sym typeface="IBM Plex Mono"/>
              </a:rPr>
              <a:t>Table of contents</a:t>
            </a:r>
            <a:endParaRPr sz="3200" dirty="0">
              <a:solidFill>
                <a:schemeClr val="dk2"/>
              </a:solidFill>
              <a:latin typeface="IBM Plex Mono"/>
              <a:ea typeface="IBM Plex Mono"/>
              <a:cs typeface="IBM Plex Mono"/>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algn="l"/>
            <a:r>
              <a:rPr lang="en-US" sz="1800" dirty="0">
                <a:solidFill>
                  <a:srgbClr val="0C0A9E"/>
                </a:solidFill>
                <a:latin typeface="IBM Plex Mono" panose="020B0509050203000203" pitchFamily="49" charset="0"/>
              </a:rPr>
              <a:t>SVM</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474" name="Google Shape;1474;p37"/>
          <p:cNvSpPr txBox="1">
            <a:spLocks noGrp="1"/>
          </p:cNvSpPr>
          <p:nvPr>
            <p:ph type="title" idx="6"/>
          </p:nvPr>
        </p:nvSpPr>
        <p:spPr>
          <a:xfrm>
            <a:off x="720003" y="3040971"/>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475" name="Google Shape;1475;p37"/>
          <p:cNvSpPr txBox="1">
            <a:spLocks noGrp="1"/>
          </p:cNvSpPr>
          <p:nvPr>
            <p:ph type="title" idx="7"/>
          </p:nvPr>
        </p:nvSpPr>
        <p:spPr>
          <a:xfrm>
            <a:off x="4366698"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476" name="Google Shape;1476;p37"/>
          <p:cNvSpPr txBox="1">
            <a:spLocks noGrp="1"/>
          </p:cNvSpPr>
          <p:nvPr>
            <p:ph type="title" idx="8"/>
          </p:nvPr>
        </p:nvSpPr>
        <p:spPr>
          <a:xfrm>
            <a:off x="4366698" y="3040971"/>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477" name="Google Shape;1477;p37"/>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rgbClr val="0C0A9E"/>
                </a:solidFill>
                <a:latin typeface="IBM Plex Mono" panose="020B0509050203000203" pitchFamily="49" charset="0"/>
              </a:rPr>
              <a:t>DBSCAN</a:t>
            </a:r>
            <a:endParaRPr sz="1800" dirty="0">
              <a:solidFill>
                <a:srgbClr val="0C0A9E"/>
              </a:solidFill>
              <a:latin typeface="IBM Plex Mono" panose="020B0509050203000203" pitchFamily="49" charset="0"/>
            </a:endParaRPr>
          </a:p>
        </p:txBody>
      </p:sp>
      <p:sp>
        <p:nvSpPr>
          <p:cNvPr id="1478" name="Google Shape;1478;p37"/>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i="0" dirty="0">
                <a:solidFill>
                  <a:srgbClr val="0C0A9E"/>
                </a:solidFill>
                <a:effectLst/>
                <a:latin typeface="IBM Plex Mono" panose="020B0509050203000203" pitchFamily="49" charset="0"/>
                <a:ea typeface="IBM Plex Mono" panose="020B0509050203000203" pitchFamily="49" charset="0"/>
                <a:cs typeface="IBM Plex Mono" panose="020B0509050203000203" pitchFamily="49" charset="0"/>
              </a:rPr>
              <a:t>FP-Growth</a:t>
            </a:r>
            <a:endParaRPr dirty="0"/>
          </a:p>
        </p:txBody>
      </p:sp>
      <p:sp>
        <p:nvSpPr>
          <p:cNvPr id="1479" name="Google Shape;1479;p37"/>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i="0" dirty="0">
                <a:solidFill>
                  <a:srgbClr val="0C0A9E"/>
                </a:solidFill>
                <a:effectLst/>
                <a:latin typeface="Poppins" panose="00000500000000000000" pitchFamily="2" charset="0"/>
                <a:ea typeface="IBM Plex Mono" panose="020B0509050203000203" pitchFamily="49" charset="0"/>
                <a:cs typeface="Poppins" panose="00000500000000000000" pitchFamily="2" charset="0"/>
              </a:rPr>
              <a:t>Euclidean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7531BC7B-9A7A-A3D7-75D6-23DC6D12FD18}"/>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4E36CF8F-B05A-2D5B-EB9A-EDB2E5432B8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Difference DBSCAN and K-mean</a:t>
            </a:r>
          </a:p>
        </p:txBody>
      </p:sp>
      <p:pic>
        <p:nvPicPr>
          <p:cNvPr id="6" name="Picture 5">
            <a:extLst>
              <a:ext uri="{FF2B5EF4-FFF2-40B4-BE49-F238E27FC236}">
                <a16:creationId xmlns:a16="http://schemas.microsoft.com/office/drawing/2014/main" id="{0953A1AE-E502-671C-383E-BA1105521B5C}"/>
              </a:ext>
            </a:extLst>
          </p:cNvPr>
          <p:cNvPicPr>
            <a:picLocks noChangeAspect="1"/>
          </p:cNvPicPr>
          <p:nvPr/>
        </p:nvPicPr>
        <p:blipFill>
          <a:blip r:embed="rId3"/>
          <a:stretch>
            <a:fillRect/>
          </a:stretch>
        </p:blipFill>
        <p:spPr>
          <a:xfrm>
            <a:off x="0" y="1278054"/>
            <a:ext cx="9144000" cy="3141546"/>
          </a:xfrm>
          <a:prstGeom prst="rect">
            <a:avLst/>
          </a:prstGeom>
        </p:spPr>
      </p:pic>
    </p:spTree>
    <p:extLst>
      <p:ext uri="{BB962C8B-B14F-4D97-AF65-F5344CB8AC3E}">
        <p14:creationId xmlns:p14="http://schemas.microsoft.com/office/powerpoint/2010/main" val="102191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2CFB57A1-7B0C-7C2D-5FB9-FA34271E61D8}"/>
            </a:ext>
          </a:extLst>
        </p:cNvPr>
        <p:cNvGrpSpPr/>
        <p:nvPr/>
      </p:nvGrpSpPr>
      <p:grpSpPr>
        <a:xfrm>
          <a:off x="0" y="0"/>
          <a:ext cx="0" cy="0"/>
          <a:chOff x="0" y="0"/>
          <a:chExt cx="0" cy="0"/>
        </a:xfrm>
      </p:grpSpPr>
      <p:sp>
        <p:nvSpPr>
          <p:cNvPr id="1484" name="Google Shape;1484;p38">
            <a:extLst>
              <a:ext uri="{FF2B5EF4-FFF2-40B4-BE49-F238E27FC236}">
                <a16:creationId xmlns:a16="http://schemas.microsoft.com/office/drawing/2014/main" id="{1FD75798-EC2D-477D-AEE4-C8FCE85C8213}"/>
              </a:ext>
            </a:extLst>
          </p:cNvPr>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1486" name="Google Shape;1486;p38">
            <a:extLst>
              <a:ext uri="{FF2B5EF4-FFF2-40B4-BE49-F238E27FC236}">
                <a16:creationId xmlns:a16="http://schemas.microsoft.com/office/drawing/2014/main" id="{972172EA-A1DF-2E1C-37D7-5CA039AF80C4}"/>
              </a:ext>
            </a:extLst>
          </p:cNvPr>
          <p:cNvGrpSpPr/>
          <p:nvPr/>
        </p:nvGrpSpPr>
        <p:grpSpPr>
          <a:xfrm>
            <a:off x="-374387" y="3354325"/>
            <a:ext cx="3922590" cy="2969900"/>
            <a:chOff x="-374387" y="3354325"/>
            <a:chExt cx="3922590" cy="2969900"/>
          </a:xfrm>
        </p:grpSpPr>
        <p:pic>
          <p:nvPicPr>
            <p:cNvPr id="1487" name="Google Shape;1487;p38">
              <a:extLst>
                <a:ext uri="{FF2B5EF4-FFF2-40B4-BE49-F238E27FC236}">
                  <a16:creationId xmlns:a16="http://schemas.microsoft.com/office/drawing/2014/main" id="{2B6BF784-F15A-C8AF-C4E9-600DDD0B67DF}"/>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a:extLst>
                <a:ext uri="{FF2B5EF4-FFF2-40B4-BE49-F238E27FC236}">
                  <a16:creationId xmlns:a16="http://schemas.microsoft.com/office/drawing/2014/main" id="{AF4011F5-F97C-2CE7-24D9-01A05AA14ABD}"/>
                </a:ext>
              </a:extLst>
            </p:cNvPr>
            <p:cNvGrpSpPr/>
            <p:nvPr/>
          </p:nvGrpSpPr>
          <p:grpSpPr>
            <a:xfrm>
              <a:off x="1853583" y="4445557"/>
              <a:ext cx="1694620" cy="1360169"/>
              <a:chOff x="7945225" y="4302000"/>
              <a:chExt cx="904666" cy="726121"/>
            </a:xfrm>
          </p:grpSpPr>
          <p:sp>
            <p:nvSpPr>
              <p:cNvPr id="1489" name="Google Shape;1489;p38">
                <a:extLst>
                  <a:ext uri="{FF2B5EF4-FFF2-40B4-BE49-F238E27FC236}">
                    <a16:creationId xmlns:a16="http://schemas.microsoft.com/office/drawing/2014/main" id="{843C4670-64E5-1898-DCA3-630E8CC22BCD}"/>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a:extLst>
                  <a:ext uri="{FF2B5EF4-FFF2-40B4-BE49-F238E27FC236}">
                    <a16:creationId xmlns:a16="http://schemas.microsoft.com/office/drawing/2014/main" id="{5F37D552-6003-4375-2E5F-656F0CC43110}"/>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a:extLst>
                  <a:ext uri="{FF2B5EF4-FFF2-40B4-BE49-F238E27FC236}">
                    <a16:creationId xmlns:a16="http://schemas.microsoft.com/office/drawing/2014/main" id="{92E571BD-086B-672E-6A15-F264C7D5C77B}"/>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a:extLst>
              <a:ext uri="{FF2B5EF4-FFF2-40B4-BE49-F238E27FC236}">
                <a16:creationId xmlns:a16="http://schemas.microsoft.com/office/drawing/2014/main" id="{32969087-E927-6183-3213-46A20565BEB4}"/>
              </a:ext>
            </a:extLst>
          </p:cNvPr>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200" dirty="0">
                <a:latin typeface="Poppins"/>
                <a:cs typeface="Poppins"/>
                <a:sym typeface="Poppins"/>
              </a:rPr>
              <a:t>FP-Growth</a:t>
            </a:r>
          </a:p>
        </p:txBody>
      </p:sp>
      <p:grpSp>
        <p:nvGrpSpPr>
          <p:cNvPr id="1493" name="Google Shape;1493;p38">
            <a:extLst>
              <a:ext uri="{FF2B5EF4-FFF2-40B4-BE49-F238E27FC236}">
                <a16:creationId xmlns:a16="http://schemas.microsoft.com/office/drawing/2014/main" id="{C3B48B3A-D3F7-912F-C307-E82D594B61D0}"/>
              </a:ext>
            </a:extLst>
          </p:cNvPr>
          <p:cNvGrpSpPr/>
          <p:nvPr/>
        </p:nvGrpSpPr>
        <p:grpSpPr>
          <a:xfrm>
            <a:off x="6487513" y="-1301175"/>
            <a:ext cx="4268216" cy="6666030"/>
            <a:chOff x="6128138" y="-1301175"/>
            <a:chExt cx="4268216" cy="6666030"/>
          </a:xfrm>
        </p:grpSpPr>
        <p:sp>
          <p:nvSpPr>
            <p:cNvPr id="1494" name="Google Shape;1494;p38">
              <a:extLst>
                <a:ext uri="{FF2B5EF4-FFF2-40B4-BE49-F238E27FC236}">
                  <a16:creationId xmlns:a16="http://schemas.microsoft.com/office/drawing/2014/main" id="{F6F8D835-69C5-AAA8-976F-283A0CF960DF}"/>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4E83DA7B-8613-6E45-E47D-F687D1D976AA}"/>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F4460974-B514-61B3-4F67-FFD8EAAE8A56}"/>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78CC940C-F039-C2A8-E20A-B7BBB012B149}"/>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a:extLst>
                <a:ext uri="{FF2B5EF4-FFF2-40B4-BE49-F238E27FC236}">
                  <a16:creationId xmlns:a16="http://schemas.microsoft.com/office/drawing/2014/main" id="{379E8FAB-5A99-E5FA-CEB9-50B0F2DBFEC2}"/>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a:extLst>
                <a:ext uri="{FF2B5EF4-FFF2-40B4-BE49-F238E27FC236}">
                  <a16:creationId xmlns:a16="http://schemas.microsoft.com/office/drawing/2014/main" id="{FE251BCC-A725-FFB2-167A-F87E7FDB4325}"/>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a:extLst>
                <a:ext uri="{FF2B5EF4-FFF2-40B4-BE49-F238E27FC236}">
                  <a16:creationId xmlns:a16="http://schemas.microsoft.com/office/drawing/2014/main" id="{D2DF914D-2F8A-1BEA-CEDD-7E4A5E1B1C1E}"/>
                </a:ext>
              </a:extLst>
            </p:cNvPr>
            <p:cNvGrpSpPr/>
            <p:nvPr/>
          </p:nvGrpSpPr>
          <p:grpSpPr>
            <a:xfrm rot="5400000">
              <a:off x="7873341" y="4254316"/>
              <a:ext cx="708100" cy="708500"/>
              <a:chOff x="3678700" y="407275"/>
              <a:chExt cx="708100" cy="708500"/>
            </a:xfrm>
          </p:grpSpPr>
          <p:sp>
            <p:nvSpPr>
              <p:cNvPr id="1501" name="Google Shape;1501;p38">
                <a:extLst>
                  <a:ext uri="{FF2B5EF4-FFF2-40B4-BE49-F238E27FC236}">
                    <a16:creationId xmlns:a16="http://schemas.microsoft.com/office/drawing/2014/main" id="{5E185A55-0BF0-5572-AADE-2D2E09675E99}"/>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8661E9CD-E76A-C321-27AA-762D1D596772}"/>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ABBB7C0E-5911-E0E1-F13B-3B729574118C}"/>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867BB08F-CC89-3520-205A-A89F2AA61EB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0768507F-8C03-4313-35DA-30089DC2BF3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95D56DED-84FA-BC03-5E59-957FFCC29BDF}"/>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a:extLst>
                  <a:ext uri="{FF2B5EF4-FFF2-40B4-BE49-F238E27FC236}">
                    <a16:creationId xmlns:a16="http://schemas.microsoft.com/office/drawing/2014/main" id="{AFBDC3A1-0D54-0C7D-5AE7-6944D322DB9F}"/>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a:extLst>
                <a:ext uri="{FF2B5EF4-FFF2-40B4-BE49-F238E27FC236}">
                  <a16:creationId xmlns:a16="http://schemas.microsoft.com/office/drawing/2014/main" id="{26DD2869-FF13-278B-597B-3A7FAED28C19}"/>
                </a:ext>
              </a:extLst>
            </p:cNvPr>
            <p:cNvGrpSpPr/>
            <p:nvPr/>
          </p:nvGrpSpPr>
          <p:grpSpPr>
            <a:xfrm rot="5400000">
              <a:off x="8639847" y="3354200"/>
              <a:ext cx="457787" cy="458045"/>
              <a:chOff x="3678700" y="407275"/>
              <a:chExt cx="708100" cy="708500"/>
            </a:xfrm>
          </p:grpSpPr>
          <p:sp>
            <p:nvSpPr>
              <p:cNvPr id="1509" name="Google Shape;1509;p38">
                <a:extLst>
                  <a:ext uri="{FF2B5EF4-FFF2-40B4-BE49-F238E27FC236}">
                    <a16:creationId xmlns:a16="http://schemas.microsoft.com/office/drawing/2014/main" id="{457F75C7-AA0E-B5E6-2E43-751064F95A7E}"/>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1208D69D-9304-944D-5013-0D991D977212}"/>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51D5C469-F472-38B3-E2D7-F6B062998372}"/>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F1A36420-FB83-127A-233A-501F6C213AAC}"/>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DAD1B905-5C76-86FC-653B-E6D53508DDC4}"/>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9A235754-7E96-AB34-B5D7-EE5FC5166972}"/>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a:extLst>
                  <a:ext uri="{FF2B5EF4-FFF2-40B4-BE49-F238E27FC236}">
                    <a16:creationId xmlns:a16="http://schemas.microsoft.com/office/drawing/2014/main" id="{1534CF28-ACD6-39F3-6093-1A4436155FD7}"/>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a:extLst>
                <a:ext uri="{FF2B5EF4-FFF2-40B4-BE49-F238E27FC236}">
                  <a16:creationId xmlns:a16="http://schemas.microsoft.com/office/drawing/2014/main" id="{B2574ACB-2B09-CB16-DDA2-5A7525083218}"/>
                </a:ext>
              </a:extLst>
            </p:cNvPr>
            <p:cNvGrpSpPr/>
            <p:nvPr/>
          </p:nvGrpSpPr>
          <p:grpSpPr>
            <a:xfrm>
              <a:off x="7787267" y="539497"/>
              <a:ext cx="208184" cy="208184"/>
              <a:chOff x="8356813" y="1074288"/>
              <a:chExt cx="351900" cy="351900"/>
            </a:xfrm>
          </p:grpSpPr>
          <p:sp>
            <p:nvSpPr>
              <p:cNvPr id="1517" name="Google Shape;1517;p38">
                <a:extLst>
                  <a:ext uri="{FF2B5EF4-FFF2-40B4-BE49-F238E27FC236}">
                    <a16:creationId xmlns:a16="http://schemas.microsoft.com/office/drawing/2014/main" id="{2D6E4FEB-85BE-6ED1-5A95-DB827FB6B85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a:extLst>
                  <a:ext uri="{FF2B5EF4-FFF2-40B4-BE49-F238E27FC236}">
                    <a16:creationId xmlns:a16="http://schemas.microsoft.com/office/drawing/2014/main" id="{EEC30427-4745-0468-C998-0B033915BB3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a:extLst>
                <a:ext uri="{FF2B5EF4-FFF2-40B4-BE49-F238E27FC236}">
                  <a16:creationId xmlns:a16="http://schemas.microsoft.com/office/drawing/2014/main" id="{EC6373C0-412E-BDF9-4391-DE14E7189461}"/>
                </a:ext>
              </a:extLst>
            </p:cNvPr>
            <p:cNvGrpSpPr/>
            <p:nvPr/>
          </p:nvGrpSpPr>
          <p:grpSpPr>
            <a:xfrm>
              <a:off x="7194842" y="2467660"/>
              <a:ext cx="208184" cy="208184"/>
              <a:chOff x="8356813" y="1074288"/>
              <a:chExt cx="351900" cy="351900"/>
            </a:xfrm>
          </p:grpSpPr>
          <p:sp>
            <p:nvSpPr>
              <p:cNvPr id="1520" name="Google Shape;1520;p38">
                <a:extLst>
                  <a:ext uri="{FF2B5EF4-FFF2-40B4-BE49-F238E27FC236}">
                    <a16:creationId xmlns:a16="http://schemas.microsoft.com/office/drawing/2014/main" id="{641CE1AB-BA39-81B9-7863-033DC38D9BEF}"/>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a:extLst>
                  <a:ext uri="{FF2B5EF4-FFF2-40B4-BE49-F238E27FC236}">
                    <a16:creationId xmlns:a16="http://schemas.microsoft.com/office/drawing/2014/main" id="{7DE25521-F314-7115-A85F-645CAF0FA93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a:extLst>
                <a:ext uri="{FF2B5EF4-FFF2-40B4-BE49-F238E27FC236}">
                  <a16:creationId xmlns:a16="http://schemas.microsoft.com/office/drawing/2014/main" id="{A09413AC-E5C3-322E-A512-31C07EB2EB0E}"/>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a:extLst>
              <a:ext uri="{FF2B5EF4-FFF2-40B4-BE49-F238E27FC236}">
                <a16:creationId xmlns:a16="http://schemas.microsoft.com/office/drawing/2014/main" id="{AAC1431A-0197-E558-30E2-16C7E5E85FD2}"/>
              </a:ext>
            </a:extLst>
          </p:cNvPr>
          <p:cNvGrpSpPr/>
          <p:nvPr/>
        </p:nvGrpSpPr>
        <p:grpSpPr>
          <a:xfrm>
            <a:off x="796100" y="3019701"/>
            <a:ext cx="4558967" cy="134100"/>
            <a:chOff x="796100" y="3019701"/>
            <a:chExt cx="4558967" cy="134100"/>
          </a:xfrm>
        </p:grpSpPr>
        <p:sp>
          <p:nvSpPr>
            <p:cNvPr id="1524" name="Google Shape;1524;p38">
              <a:extLst>
                <a:ext uri="{FF2B5EF4-FFF2-40B4-BE49-F238E27FC236}">
                  <a16:creationId xmlns:a16="http://schemas.microsoft.com/office/drawing/2014/main" id="{554F4288-9671-E229-57F4-52CC951229E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a:extLst>
                <a:ext uri="{FF2B5EF4-FFF2-40B4-BE49-F238E27FC236}">
                  <a16:creationId xmlns:a16="http://schemas.microsoft.com/office/drawing/2014/main" id="{7E56B691-05B2-B581-8435-4CFCCA41913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a:extLst>
                <a:ext uri="{FF2B5EF4-FFF2-40B4-BE49-F238E27FC236}">
                  <a16:creationId xmlns:a16="http://schemas.microsoft.com/office/drawing/2014/main" id="{D9B90246-8B92-2CDE-A997-4A396D18A76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4B53FFA-E675-A759-07AF-3C132F487A76}"/>
              </a:ext>
            </a:extLst>
          </p:cNvPr>
          <p:cNvSpPr txBox="1"/>
          <p:nvPr/>
        </p:nvSpPr>
        <p:spPr>
          <a:xfrm>
            <a:off x="720000" y="3145802"/>
            <a:ext cx="5566410" cy="338554"/>
          </a:xfrm>
          <a:prstGeom prst="rect">
            <a:avLst/>
          </a:prstGeom>
          <a:noFill/>
        </p:spPr>
        <p:txBody>
          <a:bodyPr wrap="square">
            <a:spAutoFit/>
          </a:bodyPr>
          <a:lstStyle/>
          <a:p>
            <a:r>
              <a:rPr lang="en-US" sz="1600" b="1" dirty="0">
                <a:solidFill>
                  <a:srgbClr val="242424"/>
                </a:solidFill>
                <a:latin typeface="source-serif-pro"/>
                <a:cs typeface="Poppins"/>
              </a:rPr>
              <a:t>Association Algorithm</a:t>
            </a:r>
          </a:p>
        </p:txBody>
      </p:sp>
    </p:spTree>
    <p:extLst>
      <p:ext uri="{BB962C8B-B14F-4D97-AF65-F5344CB8AC3E}">
        <p14:creationId xmlns:p14="http://schemas.microsoft.com/office/powerpoint/2010/main" val="171081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520A2A0A-CDAE-2E86-0BBB-A2782657B86D}"/>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BCCC9B42-A889-32F7-C615-D6A21DD137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533" name="Google Shape;1533;p39">
            <a:extLst>
              <a:ext uri="{FF2B5EF4-FFF2-40B4-BE49-F238E27FC236}">
                <a16:creationId xmlns:a16="http://schemas.microsoft.com/office/drawing/2014/main" id="{41A10765-059A-0C65-C6F4-01D81B06548D}"/>
              </a:ext>
            </a:extLst>
          </p:cNvPr>
          <p:cNvSpPr txBox="1">
            <a:spLocks noGrp="1"/>
          </p:cNvSpPr>
          <p:nvPr>
            <p:ph type="subTitle" idx="2"/>
          </p:nvPr>
        </p:nvSpPr>
        <p:spPr>
          <a:xfrm>
            <a:off x="263601" y="1359212"/>
            <a:ext cx="8342881" cy="24963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111111"/>
                </a:solidFill>
                <a:effectLst/>
                <a:latin typeface="-apple-system"/>
              </a:rPr>
              <a:t>FP-Growth</a:t>
            </a:r>
            <a:r>
              <a:rPr lang="en-US" b="0" i="0" dirty="0">
                <a:solidFill>
                  <a:srgbClr val="111111"/>
                </a:solidFill>
                <a:effectLst/>
                <a:latin typeface="-apple-system"/>
              </a:rPr>
              <a:t> is an algorithm used for mining frequent itemset from a transaction database efficiently without generating candidate sets.</a:t>
            </a:r>
          </a:p>
          <a:p>
            <a:pPr marL="0" lvl="0" indent="0" algn="l" rtl="0">
              <a:spcBef>
                <a:spcPts val="0"/>
              </a:spcBef>
              <a:spcAft>
                <a:spcPts val="0"/>
              </a:spcAft>
              <a:buNone/>
            </a:pPr>
            <a:endParaRPr lang="en-US" dirty="0">
              <a:solidFill>
                <a:srgbClr val="111111"/>
              </a:solidFill>
              <a:latin typeface="-apple-system"/>
            </a:endParaRPr>
          </a:p>
          <a:p>
            <a:pPr marL="0" lvl="0" indent="0" algn="l" rtl="0">
              <a:spcBef>
                <a:spcPts val="0"/>
              </a:spcBef>
              <a:spcAft>
                <a:spcPts val="0"/>
              </a:spcAft>
              <a:buNone/>
            </a:pPr>
            <a:r>
              <a:rPr lang="en-US" b="0" i="0" dirty="0">
                <a:solidFill>
                  <a:srgbClr val="111111"/>
                </a:solidFill>
                <a:effectLst/>
                <a:latin typeface="-apple-system"/>
              </a:rPr>
              <a:t> It represents the database in a compact form called the </a:t>
            </a:r>
            <a:r>
              <a:rPr lang="en-US" b="1" i="0" dirty="0">
                <a:solidFill>
                  <a:srgbClr val="111111"/>
                </a:solidFill>
                <a:effectLst/>
                <a:latin typeface="-apple-system"/>
              </a:rPr>
              <a:t>FP-tree</a:t>
            </a:r>
            <a:r>
              <a:rPr lang="en-US" b="0" i="0" dirty="0">
                <a:solidFill>
                  <a:srgbClr val="111111"/>
                </a:solidFill>
                <a:effectLst/>
                <a:latin typeface="-apple-system"/>
              </a:rPr>
              <a:t> (Frequent Pattern tree) and extracts frequent itemset directly from this tree.	</a:t>
            </a:r>
          </a:p>
          <a:p>
            <a:pPr marL="0" indent="0"/>
            <a:endParaRPr lang="en-US" dirty="0">
              <a:solidFill>
                <a:srgbClr val="111111"/>
              </a:solidFill>
              <a:latin typeface="-apple-system"/>
            </a:endParaRPr>
          </a:p>
          <a:p>
            <a:pPr marL="0" indent="0"/>
            <a:r>
              <a:rPr lang="en-US" dirty="0">
                <a:solidFill>
                  <a:srgbClr val="111111"/>
                </a:solidFill>
                <a:latin typeface="-apple-system"/>
              </a:rPr>
              <a:t>It efficiently identifies patterns that occur frequently, which is crucial for tasks like market basket analysis, recommendation systems, and association rule mining.</a:t>
            </a:r>
          </a:p>
          <a:p>
            <a:pPr marL="0" lvl="0" indent="0" algn="l" rtl="0">
              <a:spcBef>
                <a:spcPts val="0"/>
              </a:spcBef>
              <a:spcAft>
                <a:spcPts val="0"/>
              </a:spcAft>
              <a:buNone/>
            </a:pPr>
            <a:endParaRPr dirty="0"/>
          </a:p>
        </p:txBody>
      </p:sp>
      <p:grpSp>
        <p:nvGrpSpPr>
          <p:cNvPr id="1534" name="Google Shape;1534;p39">
            <a:extLst>
              <a:ext uri="{FF2B5EF4-FFF2-40B4-BE49-F238E27FC236}">
                <a16:creationId xmlns:a16="http://schemas.microsoft.com/office/drawing/2014/main" id="{39B38B39-64AD-8E7D-3F91-14F25C2E643D}"/>
              </a:ext>
            </a:extLst>
          </p:cNvPr>
          <p:cNvGrpSpPr/>
          <p:nvPr/>
        </p:nvGrpSpPr>
        <p:grpSpPr>
          <a:xfrm>
            <a:off x="-123925" y="4132283"/>
            <a:ext cx="4558967" cy="1141122"/>
            <a:chOff x="-123925" y="4132283"/>
            <a:chExt cx="4558967" cy="1141122"/>
          </a:xfrm>
        </p:grpSpPr>
        <p:grpSp>
          <p:nvGrpSpPr>
            <p:cNvPr id="1535" name="Google Shape;1535;p39">
              <a:extLst>
                <a:ext uri="{FF2B5EF4-FFF2-40B4-BE49-F238E27FC236}">
                  <a16:creationId xmlns:a16="http://schemas.microsoft.com/office/drawing/2014/main" id="{A8591FBA-0E12-C91B-9FBE-69CE65F617ED}"/>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40EEF3C8-A8EA-B01D-95ED-84523264A0A0}"/>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22EB7703-E113-CB67-75E1-F0A81692617B}"/>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EA3A9E87-318C-EE29-078D-7535199E6E75}"/>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73F93627-9C40-AC47-DB49-ECE1E408F0F8}"/>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BB671483-34B5-518B-8031-BB4F89A73A0F}"/>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5FE44B53-187E-4F68-F55C-4765CF0FE4E3}"/>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573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EC003D10-1B1F-480A-6AED-63492F1E9CB9}"/>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653064A8-B9DE-7151-7510-1348055AA4F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US" dirty="0"/>
              <a:t>FP-Growth</a:t>
            </a:r>
            <a:r>
              <a:rPr lang="en" dirty="0"/>
              <a:t> Works? </a:t>
            </a:r>
            <a:endParaRPr dirty="0"/>
          </a:p>
        </p:txBody>
      </p:sp>
      <p:sp>
        <p:nvSpPr>
          <p:cNvPr id="7" name="Subtitle 6">
            <a:extLst>
              <a:ext uri="{FF2B5EF4-FFF2-40B4-BE49-F238E27FC236}">
                <a16:creationId xmlns:a16="http://schemas.microsoft.com/office/drawing/2014/main" id="{97460FEE-D919-B16E-1F2C-9C4779424696}"/>
              </a:ext>
            </a:extLst>
          </p:cNvPr>
          <p:cNvSpPr>
            <a:spLocks noGrp="1"/>
          </p:cNvSpPr>
          <p:nvPr>
            <p:ph type="subTitle" idx="1"/>
          </p:nvPr>
        </p:nvSpPr>
        <p:spPr>
          <a:xfrm>
            <a:off x="1133173" y="1485832"/>
            <a:ext cx="7704000" cy="946081"/>
          </a:xfrm>
        </p:spPr>
        <p:txBody>
          <a:bodyPr/>
          <a:lstStyle/>
          <a:p>
            <a:pPr algn="l">
              <a:buFont typeface="Arial" panose="020B0604020202020204" pitchFamily="34" charset="0"/>
              <a:buChar char="•"/>
            </a:pPr>
            <a:r>
              <a:rPr lang="en-US" sz="1050" b="0" i="0" dirty="0">
                <a:solidFill>
                  <a:srgbClr val="111111"/>
                </a:solidFill>
                <a:effectLst/>
                <a:latin typeface="-apple-system"/>
              </a:rPr>
              <a:t>The first step is to construct an </a:t>
            </a:r>
            <a:r>
              <a:rPr lang="en-US" sz="1050" b="1" i="0" dirty="0">
                <a:solidFill>
                  <a:srgbClr val="111111"/>
                </a:solidFill>
                <a:effectLst/>
                <a:latin typeface="-apple-system"/>
              </a:rPr>
              <a:t>FP-tree</a:t>
            </a:r>
            <a:r>
              <a:rPr lang="en-US" sz="1050" b="0" i="0" dirty="0">
                <a:solidFill>
                  <a:srgbClr val="111111"/>
                </a:solidFill>
                <a:effectLst/>
                <a:latin typeface="-apple-system"/>
              </a:rPr>
              <a:t> (Frequent Pattern tree) from the transaction database.</a:t>
            </a:r>
          </a:p>
          <a:p>
            <a:pPr algn="l">
              <a:buFont typeface="Arial" panose="020B0604020202020204" pitchFamily="34" charset="0"/>
              <a:buChar char="•"/>
            </a:pPr>
            <a:r>
              <a:rPr lang="en-US" sz="1050" b="0" i="0" dirty="0">
                <a:solidFill>
                  <a:srgbClr val="111111"/>
                </a:solidFill>
                <a:effectLst/>
                <a:latin typeface="-apple-system"/>
              </a:rPr>
              <a:t>During this process, the algorithm scans the entire database once.</a:t>
            </a:r>
          </a:p>
          <a:p>
            <a:pPr algn="l">
              <a:buFont typeface="Arial" panose="020B0604020202020204" pitchFamily="34" charset="0"/>
              <a:buChar char="•"/>
            </a:pPr>
            <a:r>
              <a:rPr lang="en-US" sz="1050" b="0" i="0" dirty="0">
                <a:solidFill>
                  <a:srgbClr val="111111"/>
                </a:solidFill>
                <a:effectLst/>
                <a:latin typeface="-apple-system"/>
              </a:rPr>
              <a:t>The FP-tree captures frequent </a:t>
            </a:r>
            <a:r>
              <a:rPr lang="en-US" sz="1050" b="0" i="0" dirty="0" err="1">
                <a:solidFill>
                  <a:srgbClr val="111111"/>
                </a:solidFill>
                <a:effectLst/>
                <a:latin typeface="-apple-system"/>
              </a:rPr>
              <a:t>itemsets</a:t>
            </a:r>
            <a:r>
              <a:rPr lang="en-US" sz="1050" b="0" i="0" dirty="0">
                <a:solidFill>
                  <a:srgbClr val="111111"/>
                </a:solidFill>
                <a:effectLst/>
                <a:latin typeface="-apple-system"/>
              </a:rPr>
              <a:t> and their support counts.</a:t>
            </a:r>
          </a:p>
          <a:p>
            <a:pPr algn="l">
              <a:buFont typeface="Arial" panose="020B0604020202020204" pitchFamily="34" charset="0"/>
              <a:buChar char="•"/>
            </a:pPr>
            <a:r>
              <a:rPr lang="en-US" sz="1050" b="0" i="0" dirty="0">
                <a:solidFill>
                  <a:srgbClr val="111111"/>
                </a:solidFill>
                <a:effectLst/>
                <a:latin typeface="-apple-system"/>
              </a:rPr>
              <a:t>Each node in the tree represents an item, and the edges connect items that appear together in transactions.</a:t>
            </a:r>
          </a:p>
          <a:p>
            <a:pPr algn="l">
              <a:buFont typeface="Arial" panose="020B0604020202020204" pitchFamily="34" charset="0"/>
              <a:buChar char="•"/>
            </a:pPr>
            <a:r>
              <a:rPr lang="en-US" sz="1050" b="0" i="0" dirty="0">
                <a:solidFill>
                  <a:srgbClr val="111111"/>
                </a:solidFill>
                <a:effectLst/>
                <a:latin typeface="-apple-system"/>
              </a:rPr>
              <a:t>The tree is built in a way that preserves the frequency order of items.</a:t>
            </a:r>
          </a:p>
          <a:p>
            <a:pPr marL="139700" indent="0" algn="l">
              <a:buSzPct val="156000"/>
            </a:pPr>
            <a:endParaRPr lang="en-US" dirty="0">
              <a:solidFill>
                <a:srgbClr val="111111"/>
              </a:solidFill>
              <a:latin typeface="-apple-system"/>
            </a:endParaRPr>
          </a:p>
          <a:p>
            <a:pPr marL="425450" indent="-285750" algn="l">
              <a:buSzPct val="156000"/>
              <a:buFont typeface="Courier New" panose="02070309020205020404" pitchFamily="49" charset="0"/>
              <a:buChar char="o"/>
            </a:pPr>
            <a:endParaRPr lang="en-US" b="0" i="0" dirty="0">
              <a:solidFill>
                <a:srgbClr val="111111"/>
              </a:solidFill>
              <a:effectLst/>
              <a:latin typeface="-apple-system"/>
            </a:endParaRPr>
          </a:p>
          <a:p>
            <a:pPr marL="139700" indent="0" algn="l"/>
            <a:endParaRPr lang="en-US" dirty="0">
              <a:solidFill>
                <a:srgbClr val="111111"/>
              </a:solidFill>
              <a:latin typeface="-apple-system"/>
            </a:endParaRPr>
          </a:p>
        </p:txBody>
      </p:sp>
      <p:sp>
        <p:nvSpPr>
          <p:cNvPr id="4" name="TextBox 3">
            <a:extLst>
              <a:ext uri="{FF2B5EF4-FFF2-40B4-BE49-F238E27FC236}">
                <a16:creationId xmlns:a16="http://schemas.microsoft.com/office/drawing/2014/main" id="{DF791848-694B-F4DD-4301-09FA754FB626}"/>
              </a:ext>
            </a:extLst>
          </p:cNvPr>
          <p:cNvSpPr txBox="1"/>
          <p:nvPr/>
        </p:nvSpPr>
        <p:spPr>
          <a:xfrm>
            <a:off x="894080" y="1178055"/>
            <a:ext cx="2343573" cy="307777"/>
          </a:xfrm>
          <a:prstGeom prst="rect">
            <a:avLst/>
          </a:prstGeom>
          <a:noFill/>
        </p:spPr>
        <p:txBody>
          <a:bodyPr wrap="square" rtlCol="0">
            <a:spAutoFit/>
          </a:bodyPr>
          <a:lstStyle/>
          <a:p>
            <a:pPr marL="139700" indent="0" algn="l"/>
            <a:r>
              <a:rPr lang="en-US" b="1" i="0" dirty="0">
                <a:solidFill>
                  <a:srgbClr val="111111"/>
                </a:solidFill>
                <a:effectLst/>
                <a:latin typeface="-apple-system"/>
              </a:rPr>
              <a:t>FP-Tree Construction: </a:t>
            </a:r>
            <a:endParaRPr lang="en-US" b="1" dirty="0">
              <a:solidFill>
                <a:srgbClr val="111111"/>
              </a:solidFill>
              <a:latin typeface="-apple-system"/>
            </a:endParaRPr>
          </a:p>
        </p:txBody>
      </p:sp>
      <p:sp>
        <p:nvSpPr>
          <p:cNvPr id="5" name="Subtitle 6">
            <a:extLst>
              <a:ext uri="{FF2B5EF4-FFF2-40B4-BE49-F238E27FC236}">
                <a16:creationId xmlns:a16="http://schemas.microsoft.com/office/drawing/2014/main" id="{7A9F7C6D-DF28-31BE-D446-6BF79518E1F5}"/>
              </a:ext>
            </a:extLst>
          </p:cNvPr>
          <p:cNvSpPr txBox="1">
            <a:spLocks/>
          </p:cNvSpPr>
          <p:nvPr/>
        </p:nvSpPr>
        <p:spPr>
          <a:xfrm>
            <a:off x="1133173" y="2851723"/>
            <a:ext cx="7704000" cy="946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139700" indent="0" algn="l"/>
            <a:endParaRPr lang="en-US" b="0" i="0" dirty="0">
              <a:solidFill>
                <a:srgbClr val="111111"/>
              </a:solidFill>
              <a:effectLst/>
              <a:latin typeface="-apple-system"/>
            </a:endParaRPr>
          </a:p>
          <a:p>
            <a:pPr algn="l">
              <a:buFont typeface="Arial" panose="020B0604020202020204" pitchFamily="34" charset="0"/>
              <a:buChar char="•"/>
            </a:pPr>
            <a:r>
              <a:rPr lang="en-US" sz="1050" b="0" i="0" dirty="0">
                <a:solidFill>
                  <a:srgbClr val="111111"/>
                </a:solidFill>
                <a:effectLst/>
                <a:latin typeface="-apple-system"/>
              </a:rPr>
              <a:t>Once the FP-tree is constructed, the algorithm recursively mines frequent </a:t>
            </a:r>
            <a:r>
              <a:rPr lang="en-US" sz="1050" b="0" i="0" dirty="0" err="1">
                <a:solidFill>
                  <a:srgbClr val="111111"/>
                </a:solidFill>
                <a:effectLst/>
                <a:latin typeface="-apple-system"/>
              </a:rPr>
              <a:t>itemsets</a:t>
            </a:r>
            <a:r>
              <a:rPr lang="en-US" sz="1050" b="0" i="0" dirty="0">
                <a:solidFill>
                  <a:srgbClr val="111111"/>
                </a:solidFill>
                <a:effectLst/>
                <a:latin typeface="-apple-system"/>
              </a:rPr>
              <a:t>.</a:t>
            </a:r>
          </a:p>
          <a:p>
            <a:pPr algn="l">
              <a:buFont typeface="Arial" panose="020B0604020202020204" pitchFamily="34" charset="0"/>
              <a:buChar char="•"/>
            </a:pPr>
            <a:r>
              <a:rPr lang="en-US" sz="1050" b="0" i="0" dirty="0">
                <a:solidFill>
                  <a:srgbClr val="111111"/>
                </a:solidFill>
                <a:effectLst/>
                <a:latin typeface="-apple-system"/>
              </a:rPr>
              <a:t>Starting from the least frequent item (singletons), it explores the tree to find all possible combinations of items.</a:t>
            </a:r>
          </a:p>
          <a:p>
            <a:pPr algn="l">
              <a:buFont typeface="Arial" panose="020B0604020202020204" pitchFamily="34" charset="0"/>
              <a:buChar char="•"/>
            </a:pPr>
            <a:r>
              <a:rPr lang="en-US" sz="1050" b="0" i="0" dirty="0">
                <a:solidFill>
                  <a:srgbClr val="111111"/>
                </a:solidFill>
                <a:effectLst/>
                <a:latin typeface="-apple-system"/>
              </a:rPr>
              <a:t>The frequent </a:t>
            </a:r>
            <a:r>
              <a:rPr lang="en-US" sz="1050" b="0" i="0" dirty="0" err="1">
                <a:solidFill>
                  <a:srgbClr val="111111"/>
                </a:solidFill>
                <a:effectLst/>
                <a:latin typeface="-apple-system"/>
              </a:rPr>
              <a:t>itemsets</a:t>
            </a:r>
            <a:r>
              <a:rPr lang="en-US" sz="1050" b="0" i="0" dirty="0">
                <a:solidFill>
                  <a:srgbClr val="111111"/>
                </a:solidFill>
                <a:effectLst/>
                <a:latin typeface="-apple-system"/>
              </a:rPr>
              <a:t> are generated by combining the items along the paths in the tree.</a:t>
            </a:r>
          </a:p>
          <a:p>
            <a:pPr algn="l">
              <a:buFont typeface="Arial" panose="020B0604020202020204" pitchFamily="34" charset="0"/>
              <a:buChar char="•"/>
            </a:pPr>
            <a:r>
              <a:rPr lang="en-US" sz="1050" b="0" i="0" dirty="0">
                <a:solidFill>
                  <a:srgbClr val="111111"/>
                </a:solidFill>
                <a:effectLst/>
                <a:latin typeface="-apple-system"/>
              </a:rPr>
              <a:t>The support count of each itemset is calculated directly from the FP-tree</a:t>
            </a:r>
          </a:p>
          <a:p>
            <a:pPr marL="139700" indent="0"/>
            <a:endParaRPr lang="en-US" dirty="0">
              <a:solidFill>
                <a:srgbClr val="111111"/>
              </a:solidFill>
              <a:latin typeface="-apple-system"/>
            </a:endParaRPr>
          </a:p>
        </p:txBody>
      </p:sp>
      <p:sp>
        <p:nvSpPr>
          <p:cNvPr id="6" name="TextBox 5">
            <a:extLst>
              <a:ext uri="{FF2B5EF4-FFF2-40B4-BE49-F238E27FC236}">
                <a16:creationId xmlns:a16="http://schemas.microsoft.com/office/drawing/2014/main" id="{9421AAA9-E95A-2489-4216-80BF1D898BC4}"/>
              </a:ext>
            </a:extLst>
          </p:cNvPr>
          <p:cNvSpPr txBox="1"/>
          <p:nvPr/>
        </p:nvSpPr>
        <p:spPr>
          <a:xfrm>
            <a:off x="894079" y="2739690"/>
            <a:ext cx="2343573" cy="307777"/>
          </a:xfrm>
          <a:prstGeom prst="rect">
            <a:avLst/>
          </a:prstGeom>
          <a:noFill/>
        </p:spPr>
        <p:txBody>
          <a:bodyPr wrap="square" rtlCol="0">
            <a:spAutoFit/>
          </a:bodyPr>
          <a:lstStyle/>
          <a:p>
            <a:pPr marL="139700" indent="0" algn="l"/>
            <a:r>
              <a:rPr lang="en-US" b="1" i="0" dirty="0">
                <a:solidFill>
                  <a:srgbClr val="111111"/>
                </a:solidFill>
                <a:effectLst/>
                <a:latin typeface="-apple-system"/>
              </a:rPr>
              <a:t>Mining Frequent </a:t>
            </a:r>
            <a:r>
              <a:rPr lang="en-US" b="1" i="0" dirty="0" err="1">
                <a:solidFill>
                  <a:srgbClr val="111111"/>
                </a:solidFill>
                <a:effectLst/>
                <a:latin typeface="-apple-system"/>
              </a:rPr>
              <a:t>Itemsets</a:t>
            </a:r>
            <a:r>
              <a:rPr lang="en-US" b="0" i="0" dirty="0">
                <a:solidFill>
                  <a:srgbClr val="111111"/>
                </a:solidFill>
                <a:effectLst/>
                <a:latin typeface="-apple-system"/>
              </a:rPr>
              <a:t>:</a:t>
            </a:r>
            <a:endParaRPr lang="en-US" b="1" dirty="0">
              <a:solidFill>
                <a:srgbClr val="111111"/>
              </a:solidFill>
              <a:latin typeface="-apple-system"/>
            </a:endParaRPr>
          </a:p>
        </p:txBody>
      </p:sp>
    </p:spTree>
    <p:extLst>
      <p:ext uri="{BB962C8B-B14F-4D97-AF65-F5344CB8AC3E}">
        <p14:creationId xmlns:p14="http://schemas.microsoft.com/office/powerpoint/2010/main" val="1489669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0D09A42D-2142-7D8E-2648-75EBE054EB9D}"/>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4DC3EF5C-BA38-43F4-9EA5-16E6B3D2704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US" dirty="0"/>
              <a:t>FP-Growth</a:t>
            </a:r>
            <a:r>
              <a:rPr lang="en" dirty="0"/>
              <a:t> Works? </a:t>
            </a:r>
            <a:endParaRPr dirty="0"/>
          </a:p>
        </p:txBody>
      </p:sp>
      <p:sp>
        <p:nvSpPr>
          <p:cNvPr id="7" name="Subtitle 6">
            <a:extLst>
              <a:ext uri="{FF2B5EF4-FFF2-40B4-BE49-F238E27FC236}">
                <a16:creationId xmlns:a16="http://schemas.microsoft.com/office/drawing/2014/main" id="{E1667F43-A20E-36B8-4EA1-1511977AE6A6}"/>
              </a:ext>
            </a:extLst>
          </p:cNvPr>
          <p:cNvSpPr>
            <a:spLocks noGrp="1"/>
          </p:cNvSpPr>
          <p:nvPr>
            <p:ph type="subTitle" idx="1"/>
          </p:nvPr>
        </p:nvSpPr>
        <p:spPr>
          <a:xfrm>
            <a:off x="1133173" y="1485832"/>
            <a:ext cx="7704000" cy="946081"/>
          </a:xfrm>
        </p:spPr>
        <p:txBody>
          <a:bodyPr/>
          <a:lstStyle/>
          <a:p>
            <a:pPr>
              <a:buFont typeface="Arial" panose="020B0604020202020204" pitchFamily="34" charset="0"/>
              <a:buChar char="•"/>
            </a:pPr>
            <a:r>
              <a:rPr lang="en-US" sz="1050" dirty="0">
                <a:solidFill>
                  <a:srgbClr val="111111"/>
                </a:solidFill>
                <a:latin typeface="-apple-system"/>
              </a:rPr>
              <a:t>To mine frequent </a:t>
            </a:r>
            <a:r>
              <a:rPr lang="en-US" sz="1050" dirty="0" err="1">
                <a:solidFill>
                  <a:srgbClr val="111111"/>
                </a:solidFill>
                <a:latin typeface="-apple-system"/>
              </a:rPr>
              <a:t>itemsets</a:t>
            </a:r>
            <a:r>
              <a:rPr lang="en-US" sz="1050" dirty="0">
                <a:solidFill>
                  <a:srgbClr val="111111"/>
                </a:solidFill>
                <a:latin typeface="-apple-system"/>
              </a:rPr>
              <a:t> efficiently, FP-Growth uses a concept called the conditional pattern base.</a:t>
            </a:r>
          </a:p>
          <a:p>
            <a:pPr>
              <a:buFont typeface="Arial" panose="020B0604020202020204" pitchFamily="34" charset="0"/>
              <a:buChar char="•"/>
            </a:pPr>
            <a:r>
              <a:rPr lang="en-US" sz="1050" dirty="0">
                <a:solidFill>
                  <a:srgbClr val="111111"/>
                </a:solidFill>
                <a:latin typeface="-apple-system"/>
              </a:rPr>
              <a:t>For each item in the tree, the conditional pattern base consists of the paths leading to that item.</a:t>
            </a:r>
          </a:p>
          <a:p>
            <a:pPr>
              <a:buFont typeface="Arial" panose="020B0604020202020204" pitchFamily="34" charset="0"/>
              <a:buChar char="•"/>
            </a:pPr>
            <a:r>
              <a:rPr lang="en-US" sz="1050" dirty="0">
                <a:solidFill>
                  <a:srgbClr val="111111"/>
                </a:solidFill>
                <a:latin typeface="-apple-system"/>
              </a:rPr>
              <a:t>From the conditional pattern base, a smaller FP-tree is constructed recursively for each item.</a:t>
            </a:r>
          </a:p>
          <a:p>
            <a:pPr>
              <a:buFont typeface="Arial" panose="020B0604020202020204" pitchFamily="34" charset="0"/>
              <a:buChar char="•"/>
            </a:pPr>
            <a:r>
              <a:rPr lang="en-US" sz="1050" dirty="0">
                <a:solidFill>
                  <a:srgbClr val="111111"/>
                </a:solidFill>
                <a:latin typeface="-apple-system"/>
              </a:rPr>
              <a:t>These smaller FP-trees represent the frequent patterns associated with the item.</a:t>
            </a:r>
          </a:p>
          <a:p>
            <a:pPr marL="139700" indent="0" algn="l">
              <a:buSzPct val="156000"/>
            </a:pPr>
            <a:endParaRPr lang="en-US" dirty="0">
              <a:solidFill>
                <a:srgbClr val="111111"/>
              </a:solidFill>
              <a:latin typeface="-apple-system"/>
            </a:endParaRPr>
          </a:p>
          <a:p>
            <a:pPr marL="425450" indent="-285750" algn="l">
              <a:buSzPct val="156000"/>
              <a:buFont typeface="Courier New" panose="02070309020205020404" pitchFamily="49" charset="0"/>
              <a:buChar char="o"/>
            </a:pPr>
            <a:endParaRPr lang="en-US" b="0" i="0" dirty="0">
              <a:solidFill>
                <a:srgbClr val="111111"/>
              </a:solidFill>
              <a:effectLst/>
              <a:latin typeface="-apple-system"/>
            </a:endParaRPr>
          </a:p>
          <a:p>
            <a:pPr marL="139700" indent="0" algn="l"/>
            <a:endParaRPr lang="en-US" dirty="0">
              <a:solidFill>
                <a:srgbClr val="111111"/>
              </a:solidFill>
              <a:latin typeface="-apple-system"/>
            </a:endParaRPr>
          </a:p>
        </p:txBody>
      </p:sp>
      <p:sp>
        <p:nvSpPr>
          <p:cNvPr id="4" name="TextBox 3">
            <a:extLst>
              <a:ext uri="{FF2B5EF4-FFF2-40B4-BE49-F238E27FC236}">
                <a16:creationId xmlns:a16="http://schemas.microsoft.com/office/drawing/2014/main" id="{D887895E-E0D1-04A2-F3D1-D96814606534}"/>
              </a:ext>
            </a:extLst>
          </p:cNvPr>
          <p:cNvSpPr txBox="1"/>
          <p:nvPr/>
        </p:nvSpPr>
        <p:spPr>
          <a:xfrm>
            <a:off x="894080" y="1178055"/>
            <a:ext cx="4043680" cy="307777"/>
          </a:xfrm>
          <a:prstGeom prst="rect">
            <a:avLst/>
          </a:prstGeom>
          <a:noFill/>
        </p:spPr>
        <p:txBody>
          <a:bodyPr wrap="square" rtlCol="0">
            <a:spAutoFit/>
          </a:bodyPr>
          <a:lstStyle/>
          <a:p>
            <a:pPr marL="139700" indent="0" algn="l"/>
            <a:r>
              <a:rPr lang="en-US" b="1" i="0" dirty="0">
                <a:solidFill>
                  <a:srgbClr val="111111"/>
                </a:solidFill>
                <a:effectLst/>
                <a:latin typeface="-apple-system"/>
              </a:rPr>
              <a:t>Conditional Pattern Base and Conditional FP-Tree</a:t>
            </a:r>
            <a:endParaRPr lang="en-US" b="1" dirty="0">
              <a:solidFill>
                <a:srgbClr val="111111"/>
              </a:solidFill>
              <a:latin typeface="-apple-system"/>
            </a:endParaRPr>
          </a:p>
        </p:txBody>
      </p:sp>
      <p:sp>
        <p:nvSpPr>
          <p:cNvPr id="5" name="Subtitle 6">
            <a:extLst>
              <a:ext uri="{FF2B5EF4-FFF2-40B4-BE49-F238E27FC236}">
                <a16:creationId xmlns:a16="http://schemas.microsoft.com/office/drawing/2014/main" id="{0F128E3C-65B6-BABC-F28E-5FC2E21F8BF7}"/>
              </a:ext>
            </a:extLst>
          </p:cNvPr>
          <p:cNvSpPr txBox="1">
            <a:spLocks/>
          </p:cNvSpPr>
          <p:nvPr/>
        </p:nvSpPr>
        <p:spPr>
          <a:xfrm>
            <a:off x="1133173" y="2711588"/>
            <a:ext cx="7704000" cy="946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139700" indent="0" algn="l"/>
            <a:endParaRPr lang="en-US" b="0" i="0" dirty="0">
              <a:solidFill>
                <a:srgbClr val="111111"/>
              </a:solidFill>
              <a:effectLst/>
              <a:latin typeface="-apple-system"/>
            </a:endParaRPr>
          </a:p>
          <a:p>
            <a:pPr algn="l">
              <a:buFont typeface="Arial" panose="020B0604020202020204" pitchFamily="34" charset="0"/>
              <a:buChar char="•"/>
            </a:pPr>
            <a:r>
              <a:rPr lang="en-US" sz="1200" b="0" i="0" dirty="0">
                <a:solidFill>
                  <a:srgbClr val="111111"/>
                </a:solidFill>
                <a:effectLst/>
                <a:latin typeface="-apple-system"/>
              </a:rPr>
              <a:t>The algorithm recursively applies the same process to the smaller FP-trees.</a:t>
            </a:r>
          </a:p>
          <a:p>
            <a:pPr algn="l">
              <a:buFont typeface="Arial" panose="020B0604020202020204" pitchFamily="34" charset="0"/>
              <a:buChar char="•"/>
            </a:pPr>
            <a:r>
              <a:rPr lang="en-US" sz="1200" b="0" i="0" dirty="0">
                <a:solidFill>
                  <a:srgbClr val="111111"/>
                </a:solidFill>
                <a:effectLst/>
                <a:latin typeface="-apple-system"/>
              </a:rPr>
              <a:t>It generates frequent </a:t>
            </a:r>
            <a:r>
              <a:rPr lang="en-US" sz="1200" b="0" i="0" dirty="0" err="1">
                <a:solidFill>
                  <a:srgbClr val="111111"/>
                </a:solidFill>
                <a:effectLst/>
                <a:latin typeface="-apple-system"/>
              </a:rPr>
              <a:t>itemsets</a:t>
            </a:r>
            <a:r>
              <a:rPr lang="en-US" sz="1200" b="0" i="0" dirty="0">
                <a:solidFill>
                  <a:srgbClr val="111111"/>
                </a:solidFill>
                <a:effectLst/>
                <a:latin typeface="-apple-system"/>
              </a:rPr>
              <a:t> by combining items from different conditional FP-trees.</a:t>
            </a:r>
          </a:p>
          <a:p>
            <a:pPr algn="l">
              <a:buFont typeface="Arial" panose="020B0604020202020204" pitchFamily="34" charset="0"/>
              <a:buChar char="•"/>
            </a:pPr>
            <a:r>
              <a:rPr lang="en-US" sz="1200" b="0" i="0" dirty="0">
                <a:solidFill>
                  <a:srgbClr val="111111"/>
                </a:solidFill>
                <a:effectLst/>
                <a:latin typeface="-apple-system"/>
              </a:rPr>
              <a:t>The process continues until no more frequent </a:t>
            </a:r>
            <a:r>
              <a:rPr lang="en-US" sz="1200" b="0" i="0" dirty="0" err="1">
                <a:solidFill>
                  <a:srgbClr val="111111"/>
                </a:solidFill>
                <a:effectLst/>
                <a:latin typeface="-apple-system"/>
              </a:rPr>
              <a:t>itemsets</a:t>
            </a:r>
            <a:r>
              <a:rPr lang="en-US" sz="1200" b="0" i="0" dirty="0">
                <a:solidFill>
                  <a:srgbClr val="111111"/>
                </a:solidFill>
                <a:effectLst/>
                <a:latin typeface="-apple-system"/>
              </a:rPr>
              <a:t> can be found.</a:t>
            </a:r>
          </a:p>
          <a:p>
            <a:pPr marL="139700" indent="0"/>
            <a:endParaRPr lang="en-US" dirty="0">
              <a:solidFill>
                <a:srgbClr val="111111"/>
              </a:solidFill>
              <a:latin typeface="-apple-system"/>
            </a:endParaRPr>
          </a:p>
        </p:txBody>
      </p:sp>
      <p:sp>
        <p:nvSpPr>
          <p:cNvPr id="6" name="TextBox 5">
            <a:extLst>
              <a:ext uri="{FF2B5EF4-FFF2-40B4-BE49-F238E27FC236}">
                <a16:creationId xmlns:a16="http://schemas.microsoft.com/office/drawing/2014/main" id="{9404DB57-7765-EDA9-5892-8BDD2CFE3A7C}"/>
              </a:ext>
            </a:extLst>
          </p:cNvPr>
          <p:cNvSpPr txBox="1"/>
          <p:nvPr/>
        </p:nvSpPr>
        <p:spPr>
          <a:xfrm>
            <a:off x="894080" y="2486797"/>
            <a:ext cx="2343573" cy="307777"/>
          </a:xfrm>
          <a:prstGeom prst="rect">
            <a:avLst/>
          </a:prstGeom>
          <a:noFill/>
        </p:spPr>
        <p:txBody>
          <a:bodyPr wrap="square" rtlCol="0">
            <a:spAutoFit/>
          </a:bodyPr>
          <a:lstStyle/>
          <a:p>
            <a:pPr marL="139700" indent="0" algn="l"/>
            <a:r>
              <a:rPr lang="en-US" b="1" i="0" dirty="0">
                <a:solidFill>
                  <a:srgbClr val="111111"/>
                </a:solidFill>
                <a:effectLst/>
                <a:latin typeface="-apple-system"/>
              </a:rPr>
              <a:t>Recursive Mining</a:t>
            </a:r>
            <a:r>
              <a:rPr lang="en-US" b="0" i="0" dirty="0">
                <a:solidFill>
                  <a:srgbClr val="111111"/>
                </a:solidFill>
                <a:effectLst/>
                <a:latin typeface="-apple-system"/>
              </a:rPr>
              <a:t>:</a:t>
            </a:r>
            <a:endParaRPr lang="en-US" b="1" dirty="0">
              <a:solidFill>
                <a:srgbClr val="111111"/>
              </a:solidFill>
              <a:latin typeface="-apple-system"/>
            </a:endParaRPr>
          </a:p>
        </p:txBody>
      </p:sp>
    </p:spTree>
    <p:extLst>
      <p:ext uri="{BB962C8B-B14F-4D97-AF65-F5344CB8AC3E}">
        <p14:creationId xmlns:p14="http://schemas.microsoft.com/office/powerpoint/2010/main" val="4227687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FCC27058-D22B-CF3B-7531-C929EC4F16A2}"/>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C2AD4A07-8F36-87E3-DB47-6796431457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pic>
        <p:nvPicPr>
          <p:cNvPr id="2" name="صورة 5">
            <a:extLst>
              <a:ext uri="{FF2B5EF4-FFF2-40B4-BE49-F238E27FC236}">
                <a16:creationId xmlns:a16="http://schemas.microsoft.com/office/drawing/2014/main" id="{0333F75F-C586-32E2-94A9-B14FB8BE0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22" y="1548197"/>
            <a:ext cx="8101555" cy="2681090"/>
          </a:xfrm>
          <a:prstGeom prst="rect">
            <a:avLst/>
          </a:prstGeom>
        </p:spPr>
      </p:pic>
    </p:spTree>
    <p:extLst>
      <p:ext uri="{BB962C8B-B14F-4D97-AF65-F5344CB8AC3E}">
        <p14:creationId xmlns:p14="http://schemas.microsoft.com/office/powerpoint/2010/main" val="82093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8A469415-56CE-B17A-E71A-5E0985E84160}"/>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8F213C55-9486-BF27-9641-E2F06D5DE45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pic>
        <p:nvPicPr>
          <p:cNvPr id="3" name="صورة 4">
            <a:extLst>
              <a:ext uri="{FF2B5EF4-FFF2-40B4-BE49-F238E27FC236}">
                <a16:creationId xmlns:a16="http://schemas.microsoft.com/office/drawing/2014/main" id="{CE6E03F8-3309-8917-369C-1D70C5A39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709" y="731375"/>
            <a:ext cx="2735895" cy="3703782"/>
          </a:xfrm>
          <a:prstGeom prst="rect">
            <a:avLst/>
          </a:prstGeom>
        </p:spPr>
      </p:pic>
      <p:sp>
        <p:nvSpPr>
          <p:cNvPr id="5" name="TextBox 4">
            <a:extLst>
              <a:ext uri="{FF2B5EF4-FFF2-40B4-BE49-F238E27FC236}">
                <a16:creationId xmlns:a16="http://schemas.microsoft.com/office/drawing/2014/main" id="{54117F96-E502-9D4F-3DA4-A1F89B0C35AF}"/>
              </a:ext>
            </a:extLst>
          </p:cNvPr>
          <p:cNvSpPr txBox="1"/>
          <p:nvPr/>
        </p:nvSpPr>
        <p:spPr>
          <a:xfrm>
            <a:off x="720000" y="1017725"/>
            <a:ext cx="4644480" cy="1200329"/>
          </a:xfrm>
          <a:prstGeom prst="rect">
            <a:avLst/>
          </a:prstGeom>
          <a:noFill/>
        </p:spPr>
        <p:txBody>
          <a:bodyPr wrap="square">
            <a:spAutoFit/>
          </a:bodyPr>
          <a:lstStyle/>
          <a:p>
            <a:pPr algn="l" rtl="0"/>
            <a:r>
              <a:rPr lang="en-US" sz="1200" b="1" dirty="0">
                <a:solidFill>
                  <a:srgbClr val="111111"/>
                </a:solidFill>
                <a:latin typeface="-apple-system"/>
                <a:cs typeface="Poppins"/>
                <a:sym typeface="Poppins"/>
              </a:rPr>
              <a:t>First, we find the frequency of every item.</a:t>
            </a:r>
          </a:p>
          <a:p>
            <a:pPr algn="l" rtl="0"/>
            <a:endParaRPr lang="en-US" sz="1200" dirty="0">
              <a:solidFill>
                <a:srgbClr val="111111"/>
              </a:solidFill>
              <a:latin typeface="-apple-system"/>
              <a:cs typeface="Poppins"/>
              <a:sym typeface="Poppins"/>
            </a:endParaRPr>
          </a:p>
          <a:p>
            <a:pPr algn="l" rtl="0"/>
            <a:r>
              <a:rPr lang="en-US" sz="1200" dirty="0">
                <a:solidFill>
                  <a:srgbClr val="111111"/>
                </a:solidFill>
                <a:latin typeface="-apple-system"/>
                <a:cs typeface="Poppins"/>
                <a:sym typeface="Poppins"/>
              </a:rPr>
              <a:t>Then we store the elements that are greater than or equal to the minimum support (3 in this case) in a descending order.</a:t>
            </a:r>
          </a:p>
          <a:p>
            <a:pPr algn="l" rtl="0"/>
            <a:endParaRPr lang="en-US" sz="1200" dirty="0">
              <a:solidFill>
                <a:srgbClr val="111111"/>
              </a:solidFill>
              <a:latin typeface="-apple-system"/>
              <a:cs typeface="Poppins"/>
              <a:sym typeface="Poppins"/>
            </a:endParaRPr>
          </a:p>
          <a:p>
            <a:pPr algn="l" rtl="0"/>
            <a:r>
              <a:rPr lang="en-US" sz="1200" dirty="0">
                <a:solidFill>
                  <a:srgbClr val="111111"/>
                </a:solidFill>
                <a:latin typeface="-apple-system"/>
                <a:cs typeface="Poppins"/>
                <a:sym typeface="Poppins"/>
              </a:rPr>
              <a:t>L = {K : 5, E : 4, M : 3, O : 3, Y : 3}</a:t>
            </a:r>
          </a:p>
        </p:txBody>
      </p:sp>
      <p:sp>
        <p:nvSpPr>
          <p:cNvPr id="8" name="TextBox 7">
            <a:extLst>
              <a:ext uri="{FF2B5EF4-FFF2-40B4-BE49-F238E27FC236}">
                <a16:creationId xmlns:a16="http://schemas.microsoft.com/office/drawing/2014/main" id="{B91687D0-A49F-E03D-62A3-C1CA04FA6080}"/>
              </a:ext>
            </a:extLst>
          </p:cNvPr>
          <p:cNvSpPr txBox="1"/>
          <p:nvPr/>
        </p:nvSpPr>
        <p:spPr>
          <a:xfrm>
            <a:off x="720000" y="2513755"/>
            <a:ext cx="4644480" cy="276999"/>
          </a:xfrm>
          <a:prstGeom prst="rect">
            <a:avLst/>
          </a:prstGeom>
          <a:noFill/>
        </p:spPr>
        <p:txBody>
          <a:bodyPr wrap="square">
            <a:spAutoFit/>
          </a:bodyPr>
          <a:lstStyle/>
          <a:p>
            <a:pPr algn="l" rtl="0"/>
            <a:r>
              <a:rPr lang="en-US" sz="1200" b="1" dirty="0">
                <a:solidFill>
                  <a:srgbClr val="111111"/>
                </a:solidFill>
                <a:latin typeface="-apple-system"/>
                <a:cs typeface="Poppins"/>
              </a:rPr>
              <a:t>Now, for each transaction, the respective Ordered-Item set is built.</a:t>
            </a:r>
          </a:p>
        </p:txBody>
      </p:sp>
      <p:pic>
        <p:nvPicPr>
          <p:cNvPr id="9" name="صورة 5">
            <a:extLst>
              <a:ext uri="{FF2B5EF4-FFF2-40B4-BE49-F238E27FC236}">
                <a16:creationId xmlns:a16="http://schemas.microsoft.com/office/drawing/2014/main" id="{DE7D46A2-89A7-765B-A75C-F9B696EC1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61" y="2855716"/>
            <a:ext cx="5232934" cy="1678966"/>
          </a:xfrm>
          <a:prstGeom prst="rect">
            <a:avLst/>
          </a:prstGeom>
        </p:spPr>
      </p:pic>
    </p:spTree>
    <p:extLst>
      <p:ext uri="{BB962C8B-B14F-4D97-AF65-F5344CB8AC3E}">
        <p14:creationId xmlns:p14="http://schemas.microsoft.com/office/powerpoint/2010/main" val="1899615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EDD2CADF-0B38-1A67-F292-2F5B6EB4A0D7}"/>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8E60241F-B143-4B7E-A020-A34C5FF297D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sp>
        <p:nvSpPr>
          <p:cNvPr id="5" name="TextBox 4">
            <a:extLst>
              <a:ext uri="{FF2B5EF4-FFF2-40B4-BE49-F238E27FC236}">
                <a16:creationId xmlns:a16="http://schemas.microsoft.com/office/drawing/2014/main" id="{7FFDA43C-CC8A-42FC-526D-1714041E8B16}"/>
              </a:ext>
            </a:extLst>
          </p:cNvPr>
          <p:cNvSpPr txBox="1"/>
          <p:nvPr/>
        </p:nvSpPr>
        <p:spPr>
          <a:xfrm>
            <a:off x="2655829" y="1017725"/>
            <a:ext cx="4644480" cy="1200329"/>
          </a:xfrm>
          <a:prstGeom prst="rect">
            <a:avLst/>
          </a:prstGeom>
          <a:noFill/>
        </p:spPr>
        <p:txBody>
          <a:bodyPr wrap="square">
            <a:spAutoFit/>
          </a:bodyPr>
          <a:lstStyle/>
          <a:p>
            <a:r>
              <a:rPr lang="en-US" sz="1200" b="1" dirty="0">
                <a:solidFill>
                  <a:srgbClr val="111111"/>
                </a:solidFill>
                <a:latin typeface="-apple-system"/>
                <a:cs typeface="Poppins"/>
              </a:rPr>
              <a:t>Now, all the Ordered-Item sets are inserted into a tree data structure.</a:t>
            </a:r>
          </a:p>
          <a:p>
            <a:endParaRPr lang="en-US" sz="1200" dirty="0">
              <a:solidFill>
                <a:srgbClr val="111111"/>
              </a:solidFill>
              <a:latin typeface="-apple-system"/>
              <a:cs typeface="Poppins"/>
            </a:endParaRPr>
          </a:p>
          <a:p>
            <a:r>
              <a:rPr lang="en-US" sz="1200" dirty="0">
                <a:solidFill>
                  <a:srgbClr val="111111"/>
                </a:solidFill>
                <a:latin typeface="-apple-system"/>
                <a:cs typeface="Poppins"/>
              </a:rPr>
              <a:t>We start with the null node and then for every transaction we create a path in the tree. Here for every item we created a node in the tree sequentially. </a:t>
            </a:r>
          </a:p>
          <a:p>
            <a:endParaRPr lang="en-US" sz="1200" dirty="0">
              <a:solidFill>
                <a:srgbClr val="111111"/>
              </a:solidFill>
              <a:latin typeface="-apple-system"/>
              <a:cs typeface="Poppins"/>
            </a:endParaRPr>
          </a:p>
        </p:txBody>
      </p:sp>
      <p:pic>
        <p:nvPicPr>
          <p:cNvPr id="4" name="صورة 4">
            <a:extLst>
              <a:ext uri="{FF2B5EF4-FFF2-40B4-BE49-F238E27FC236}">
                <a16:creationId xmlns:a16="http://schemas.microsoft.com/office/drawing/2014/main" id="{D1CC584D-5412-5B69-AD8C-2CF3AC73D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 y="1017725"/>
            <a:ext cx="1935829" cy="2080115"/>
          </a:xfrm>
          <a:prstGeom prst="rect">
            <a:avLst/>
          </a:prstGeom>
        </p:spPr>
      </p:pic>
      <p:pic>
        <p:nvPicPr>
          <p:cNvPr id="6" name="صورة 5">
            <a:extLst>
              <a:ext uri="{FF2B5EF4-FFF2-40B4-BE49-F238E27FC236}">
                <a16:creationId xmlns:a16="http://schemas.microsoft.com/office/drawing/2014/main" id="{C48FA929-B8FB-D160-9002-4059EC7485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048" y="2571750"/>
            <a:ext cx="1796025" cy="2080115"/>
          </a:xfrm>
          <a:prstGeom prst="rect">
            <a:avLst/>
          </a:prstGeom>
        </p:spPr>
      </p:pic>
      <p:sp>
        <p:nvSpPr>
          <p:cNvPr id="8" name="TextBox 7">
            <a:extLst>
              <a:ext uri="{FF2B5EF4-FFF2-40B4-BE49-F238E27FC236}">
                <a16:creationId xmlns:a16="http://schemas.microsoft.com/office/drawing/2014/main" id="{C37D32CB-6EC2-AF83-EE43-AF4A939340C8}"/>
              </a:ext>
            </a:extLst>
          </p:cNvPr>
          <p:cNvSpPr txBox="1"/>
          <p:nvPr/>
        </p:nvSpPr>
        <p:spPr>
          <a:xfrm>
            <a:off x="591984" y="3611807"/>
            <a:ext cx="5126064" cy="461665"/>
          </a:xfrm>
          <a:prstGeom prst="rect">
            <a:avLst/>
          </a:prstGeom>
          <a:noFill/>
        </p:spPr>
        <p:txBody>
          <a:bodyPr wrap="square">
            <a:spAutoFit/>
          </a:bodyPr>
          <a:lstStyle/>
          <a:p>
            <a:r>
              <a:rPr lang="en-US" sz="1200" dirty="0">
                <a:solidFill>
                  <a:srgbClr val="111111"/>
                </a:solidFill>
                <a:latin typeface="-apple-system"/>
                <a:cs typeface="Poppins"/>
              </a:rPr>
              <a:t>For the next transaction (K,E,O,Y) we will increment “K” and “E” by 1 and we will add “O” and “Y” as new nodes.</a:t>
            </a:r>
          </a:p>
        </p:txBody>
      </p:sp>
    </p:spTree>
    <p:extLst>
      <p:ext uri="{BB962C8B-B14F-4D97-AF65-F5344CB8AC3E}">
        <p14:creationId xmlns:p14="http://schemas.microsoft.com/office/powerpoint/2010/main" val="2264553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09DFAA6E-7BB5-EC87-B14C-24CF6E6E99F0}"/>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C1889C72-0EE3-D8F3-1493-16CB7CE560B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sp>
        <p:nvSpPr>
          <p:cNvPr id="5" name="TextBox 4">
            <a:extLst>
              <a:ext uri="{FF2B5EF4-FFF2-40B4-BE49-F238E27FC236}">
                <a16:creationId xmlns:a16="http://schemas.microsoft.com/office/drawing/2014/main" id="{F962D4D4-02EC-0DE6-0205-094A2BC38891}"/>
              </a:ext>
            </a:extLst>
          </p:cNvPr>
          <p:cNvSpPr txBox="1"/>
          <p:nvPr/>
        </p:nvSpPr>
        <p:spPr>
          <a:xfrm>
            <a:off x="416891" y="3234799"/>
            <a:ext cx="2146209" cy="1015663"/>
          </a:xfrm>
          <a:prstGeom prst="rect">
            <a:avLst/>
          </a:prstGeom>
          <a:noFill/>
        </p:spPr>
        <p:txBody>
          <a:bodyPr wrap="square">
            <a:spAutoFit/>
          </a:bodyPr>
          <a:lstStyle/>
          <a:p>
            <a:pPr rtl="0"/>
            <a:r>
              <a:rPr lang="en-US" sz="1200" dirty="0">
                <a:solidFill>
                  <a:srgbClr val="111111"/>
                </a:solidFill>
                <a:latin typeface="-apple-system"/>
                <a:cs typeface="Poppins"/>
              </a:rPr>
              <a:t>We keep repeating the same process of incrementing the frequency and adding nodes until we build the entire tree.</a:t>
            </a:r>
          </a:p>
          <a:p>
            <a:endParaRPr lang="en-US" sz="1200" dirty="0">
              <a:solidFill>
                <a:srgbClr val="111111"/>
              </a:solidFill>
              <a:latin typeface="-apple-system"/>
              <a:cs typeface="Poppins"/>
            </a:endParaRPr>
          </a:p>
        </p:txBody>
      </p:sp>
      <p:pic>
        <p:nvPicPr>
          <p:cNvPr id="2" name="صورة 4">
            <a:extLst>
              <a:ext uri="{FF2B5EF4-FFF2-40B4-BE49-F238E27FC236}">
                <a16:creationId xmlns:a16="http://schemas.microsoft.com/office/drawing/2014/main" id="{94B8F5C8-DCEB-9F6A-F32D-410F04B3B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84" y="1278949"/>
            <a:ext cx="1796025" cy="1812830"/>
          </a:xfrm>
          <a:prstGeom prst="rect">
            <a:avLst/>
          </a:prstGeom>
        </p:spPr>
      </p:pic>
      <p:pic>
        <p:nvPicPr>
          <p:cNvPr id="3" name="صورة 5">
            <a:extLst>
              <a:ext uri="{FF2B5EF4-FFF2-40B4-BE49-F238E27FC236}">
                <a16:creationId xmlns:a16="http://schemas.microsoft.com/office/drawing/2014/main" id="{DC3844F1-1B64-53EB-24C4-16BA55C5C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108" y="1278949"/>
            <a:ext cx="4854444" cy="1956105"/>
          </a:xfrm>
          <a:prstGeom prst="rect">
            <a:avLst/>
          </a:prstGeom>
        </p:spPr>
      </p:pic>
      <p:sp>
        <p:nvSpPr>
          <p:cNvPr id="9" name="TextBox 8">
            <a:extLst>
              <a:ext uri="{FF2B5EF4-FFF2-40B4-BE49-F238E27FC236}">
                <a16:creationId xmlns:a16="http://schemas.microsoft.com/office/drawing/2014/main" id="{6639761A-EA79-5F41-C1E2-D4B61BDE7977}"/>
              </a:ext>
            </a:extLst>
          </p:cNvPr>
          <p:cNvSpPr txBox="1"/>
          <p:nvPr/>
        </p:nvSpPr>
        <p:spPr>
          <a:xfrm>
            <a:off x="4229700" y="3232622"/>
            <a:ext cx="3448812" cy="830997"/>
          </a:xfrm>
          <a:prstGeom prst="rect">
            <a:avLst/>
          </a:prstGeom>
          <a:noFill/>
        </p:spPr>
        <p:txBody>
          <a:bodyPr wrap="square">
            <a:spAutoFit/>
          </a:bodyPr>
          <a:lstStyle/>
          <a:p>
            <a:r>
              <a:rPr lang="en-US" sz="1200" b="1" dirty="0">
                <a:solidFill>
                  <a:srgbClr val="111111"/>
                </a:solidFill>
                <a:latin typeface="-apple-system"/>
                <a:cs typeface="Poppins"/>
              </a:rPr>
              <a:t>Now, for each item, the Condition Pattern Base is </a:t>
            </a:r>
            <a:r>
              <a:rPr lang="en-US" sz="1200" dirty="0">
                <a:solidFill>
                  <a:srgbClr val="111111"/>
                </a:solidFill>
                <a:latin typeface="-apple-system"/>
                <a:cs typeface="Poppins"/>
              </a:rPr>
              <a:t>computed which is path labels of all the paths which lead to any node of the given item in the frequent-pattern tree.</a:t>
            </a:r>
          </a:p>
        </p:txBody>
      </p:sp>
      <p:sp>
        <p:nvSpPr>
          <p:cNvPr id="10" name="Google Shape;3367;p72">
            <a:extLst>
              <a:ext uri="{FF2B5EF4-FFF2-40B4-BE49-F238E27FC236}">
                <a16:creationId xmlns:a16="http://schemas.microsoft.com/office/drawing/2014/main" id="{0C512A17-AB85-C04B-F2B5-38ACB98D9DA6}"/>
              </a:ext>
            </a:extLst>
          </p:cNvPr>
          <p:cNvSpPr/>
          <p:nvPr/>
        </p:nvSpPr>
        <p:spPr>
          <a:xfrm>
            <a:off x="2631002" y="2208124"/>
            <a:ext cx="921112" cy="365107"/>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3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AE3610BA-0AE7-66EB-2E0D-B9B4F8998C8F}"/>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2080B3B6-24D1-C5F6-F680-11A49F53D9E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pic>
        <p:nvPicPr>
          <p:cNvPr id="2" name="صورة 4">
            <a:extLst>
              <a:ext uri="{FF2B5EF4-FFF2-40B4-BE49-F238E27FC236}">
                <a16:creationId xmlns:a16="http://schemas.microsoft.com/office/drawing/2014/main" id="{48AF579D-3071-4825-FEAF-5A9FC4C8E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00" y="2227405"/>
            <a:ext cx="6790236" cy="2101015"/>
          </a:xfrm>
          <a:prstGeom prst="rect">
            <a:avLst/>
          </a:prstGeom>
        </p:spPr>
      </p:pic>
      <p:sp>
        <p:nvSpPr>
          <p:cNvPr id="6" name="TextBox 5">
            <a:extLst>
              <a:ext uri="{FF2B5EF4-FFF2-40B4-BE49-F238E27FC236}">
                <a16:creationId xmlns:a16="http://schemas.microsoft.com/office/drawing/2014/main" id="{DF1FC581-0513-55FA-4EA9-E6D6361720BB}"/>
              </a:ext>
            </a:extLst>
          </p:cNvPr>
          <p:cNvSpPr txBox="1"/>
          <p:nvPr/>
        </p:nvSpPr>
        <p:spPr>
          <a:xfrm>
            <a:off x="720000" y="1581074"/>
            <a:ext cx="5757672" cy="646331"/>
          </a:xfrm>
          <a:prstGeom prst="rect">
            <a:avLst/>
          </a:prstGeom>
          <a:noFill/>
        </p:spPr>
        <p:txBody>
          <a:bodyPr wrap="square">
            <a:spAutoFit/>
          </a:bodyPr>
          <a:lstStyle/>
          <a:p>
            <a:pPr algn="l" rtl="0"/>
            <a:r>
              <a:rPr lang="en-US" sz="1200" b="1" dirty="0">
                <a:solidFill>
                  <a:srgbClr val="111111"/>
                </a:solidFill>
                <a:latin typeface="-apple-system"/>
                <a:cs typeface="Poppins"/>
              </a:rPr>
              <a:t>Now for each item the CPB Tree is built. It is done by taking the set of element which is common in all the paths in the CPB base of that item and calculating its support count by summing the support counts of all the paths in the CBP base.</a:t>
            </a:r>
          </a:p>
        </p:txBody>
      </p:sp>
    </p:spTree>
    <p:extLst>
      <p:ext uri="{BB962C8B-B14F-4D97-AF65-F5344CB8AC3E}">
        <p14:creationId xmlns:p14="http://schemas.microsoft.com/office/powerpoint/2010/main" val="359867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Support Vector</a:t>
            </a:r>
            <a:br>
              <a:rPr lang="en-US" dirty="0"/>
            </a:br>
            <a:r>
              <a:rPr lang="en-US" dirty="0"/>
              <a:t>Machines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96100" y="3019701"/>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9D14A48-4DE4-C7CA-CE40-CD25A7F8C9D6}"/>
              </a:ext>
            </a:extLst>
          </p:cNvPr>
          <p:cNvSpPr txBox="1"/>
          <p:nvPr/>
        </p:nvSpPr>
        <p:spPr>
          <a:xfrm>
            <a:off x="796609" y="3153785"/>
            <a:ext cx="5566410" cy="338554"/>
          </a:xfrm>
          <a:prstGeom prst="rect">
            <a:avLst/>
          </a:prstGeom>
          <a:noFill/>
        </p:spPr>
        <p:txBody>
          <a:bodyPr wrap="square">
            <a:spAutoFit/>
          </a:bodyPr>
          <a:lstStyle/>
          <a:p>
            <a:pPr algn="l"/>
            <a:r>
              <a:rPr lang="en-US" sz="1600" b="1" dirty="0">
                <a:solidFill>
                  <a:srgbClr val="242424"/>
                </a:solidFill>
                <a:latin typeface="source-serif-pro"/>
                <a:cs typeface="Poppins"/>
                <a:sym typeface="Poppins"/>
              </a:rPr>
              <a:t>Classification Algorithm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C379415E-436E-2567-01AC-E385B6B4191E}"/>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F98CBC42-7196-CF00-072C-446732F5B62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sp>
        <p:nvSpPr>
          <p:cNvPr id="6" name="TextBox 5">
            <a:extLst>
              <a:ext uri="{FF2B5EF4-FFF2-40B4-BE49-F238E27FC236}">
                <a16:creationId xmlns:a16="http://schemas.microsoft.com/office/drawing/2014/main" id="{5E4082AB-8929-EEF4-46AA-7F6748280CD8}"/>
              </a:ext>
            </a:extLst>
          </p:cNvPr>
          <p:cNvSpPr txBox="1"/>
          <p:nvPr/>
        </p:nvSpPr>
        <p:spPr>
          <a:xfrm>
            <a:off x="720000" y="1207066"/>
            <a:ext cx="5757672" cy="830997"/>
          </a:xfrm>
          <a:prstGeom prst="rect">
            <a:avLst/>
          </a:prstGeom>
          <a:noFill/>
        </p:spPr>
        <p:txBody>
          <a:bodyPr wrap="square">
            <a:spAutoFit/>
          </a:bodyPr>
          <a:lstStyle/>
          <a:p>
            <a:r>
              <a:rPr lang="en-US" sz="1600" b="1" dirty="0">
                <a:solidFill>
                  <a:srgbClr val="111111"/>
                </a:solidFill>
                <a:latin typeface="-apple-system"/>
                <a:cs typeface="Poppins"/>
              </a:rPr>
              <a:t>From the Conditional Frequent Pattern tree, the Frequent Pattern rules are generated by pairing the items of the conditional frequent pattern tree set to the corresponding item</a:t>
            </a:r>
          </a:p>
        </p:txBody>
      </p:sp>
      <p:pic>
        <p:nvPicPr>
          <p:cNvPr id="3" name="صورة 5">
            <a:extLst>
              <a:ext uri="{FF2B5EF4-FFF2-40B4-BE49-F238E27FC236}">
                <a16:creationId xmlns:a16="http://schemas.microsoft.com/office/drawing/2014/main" id="{C811171E-7255-D9F7-149F-B6445668B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67" y="2108744"/>
            <a:ext cx="7957866" cy="2155943"/>
          </a:xfrm>
          <a:prstGeom prst="rect">
            <a:avLst/>
          </a:prstGeom>
        </p:spPr>
      </p:pic>
    </p:spTree>
    <p:extLst>
      <p:ext uri="{BB962C8B-B14F-4D97-AF65-F5344CB8AC3E}">
        <p14:creationId xmlns:p14="http://schemas.microsoft.com/office/powerpoint/2010/main" val="224164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DC721E79-57AF-CC9A-0A67-C6EBCBFFA787}"/>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51B82C13-C13F-FFFD-DEDB-B9A0208AEF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sp>
        <p:nvSpPr>
          <p:cNvPr id="5" name="TextBox 4">
            <a:extLst>
              <a:ext uri="{FF2B5EF4-FFF2-40B4-BE49-F238E27FC236}">
                <a16:creationId xmlns:a16="http://schemas.microsoft.com/office/drawing/2014/main" id="{0207A862-4EEE-6AFB-112C-E60E500F6290}"/>
              </a:ext>
            </a:extLst>
          </p:cNvPr>
          <p:cNvSpPr txBox="1"/>
          <p:nvPr/>
        </p:nvSpPr>
        <p:spPr>
          <a:xfrm>
            <a:off x="720000" y="1389287"/>
            <a:ext cx="7210896" cy="1569660"/>
          </a:xfrm>
          <a:prstGeom prst="rect">
            <a:avLst/>
          </a:prstGeom>
          <a:noFill/>
        </p:spPr>
        <p:txBody>
          <a:bodyPr wrap="square">
            <a:spAutoFit/>
          </a:bodyPr>
          <a:lstStyle/>
          <a:p>
            <a:r>
              <a:rPr lang="en-US" sz="1200" b="1" dirty="0">
                <a:solidFill>
                  <a:srgbClr val="111111"/>
                </a:solidFill>
                <a:latin typeface="-apple-system"/>
                <a:cs typeface="Poppins"/>
              </a:rPr>
              <a:t>In the table in the previous slide, we can consider one frequent pattern then try to write all possible rules.</a:t>
            </a:r>
          </a:p>
          <a:p>
            <a:r>
              <a:rPr lang="en-US" sz="1200" b="1" dirty="0">
                <a:solidFill>
                  <a:srgbClr val="111111"/>
                </a:solidFill>
                <a:latin typeface="-apple-system"/>
                <a:cs typeface="Poppins"/>
              </a:rPr>
              <a:t>For example {&lt;K,Y :3&gt;} in the table, the possible rules are:</a:t>
            </a:r>
          </a:p>
          <a:p>
            <a:pPr marL="457200" indent="-457200">
              <a:buFont typeface="Arial"/>
              <a:buChar char="•"/>
            </a:pPr>
            <a:r>
              <a:rPr lang="en-US" sz="1200" b="1" dirty="0">
                <a:solidFill>
                  <a:srgbClr val="111111"/>
                </a:solidFill>
                <a:latin typeface="-apple-system"/>
                <a:cs typeface="Poppins"/>
              </a:rPr>
              <a:t>K tends to Y or</a:t>
            </a:r>
          </a:p>
          <a:p>
            <a:pPr marL="457200" indent="-457200">
              <a:buFont typeface="Arial"/>
              <a:buChar char="•"/>
            </a:pPr>
            <a:r>
              <a:rPr lang="en-US" sz="1200" b="1" dirty="0">
                <a:solidFill>
                  <a:srgbClr val="111111"/>
                </a:solidFill>
                <a:latin typeface="-apple-system"/>
                <a:cs typeface="Poppins"/>
              </a:rPr>
              <a:t>Y tends to K</a:t>
            </a:r>
          </a:p>
          <a:p>
            <a:r>
              <a:rPr lang="en-US" sz="1200" b="1" dirty="0">
                <a:solidFill>
                  <a:srgbClr val="111111"/>
                </a:solidFill>
                <a:latin typeface="-apple-system"/>
                <a:cs typeface="Poppins"/>
              </a:rPr>
              <a:t>Then we calculate the confidence of each one of the rules, if either one of the rules satisfies the minimum confidence then that one is the association rule.</a:t>
            </a:r>
          </a:p>
          <a:p>
            <a:r>
              <a:rPr lang="en-US" sz="1200" b="1" dirty="0">
                <a:solidFill>
                  <a:srgbClr val="111111"/>
                </a:solidFill>
                <a:latin typeface="-apple-system"/>
                <a:cs typeface="Poppins"/>
              </a:rPr>
              <a:t>And if both of them satisfy the minimum confidence then both of them are the association rule.</a:t>
            </a:r>
          </a:p>
          <a:p>
            <a:pPr algn="l" rtl="0"/>
            <a:endParaRPr lang="en-US" sz="1200" dirty="0">
              <a:solidFill>
                <a:srgbClr val="111111"/>
              </a:solidFill>
              <a:latin typeface="-apple-system"/>
              <a:cs typeface="Poppins"/>
              <a:sym typeface="Poppins"/>
            </a:endParaRPr>
          </a:p>
        </p:txBody>
      </p:sp>
    </p:spTree>
    <p:extLst>
      <p:ext uri="{BB962C8B-B14F-4D97-AF65-F5344CB8AC3E}">
        <p14:creationId xmlns:p14="http://schemas.microsoft.com/office/powerpoint/2010/main" val="276127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B028317D-1031-0607-147A-2711DA738A14}"/>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E292C352-C9F2-B3AF-BE35-1D326EC1862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Advantages</a:t>
            </a:r>
            <a:endParaRPr dirty="0"/>
          </a:p>
        </p:txBody>
      </p:sp>
      <p:sp>
        <p:nvSpPr>
          <p:cNvPr id="9" name="TextBox 8">
            <a:extLst>
              <a:ext uri="{FF2B5EF4-FFF2-40B4-BE49-F238E27FC236}">
                <a16:creationId xmlns:a16="http://schemas.microsoft.com/office/drawing/2014/main" id="{470E1A5A-9A8B-C5E7-7ACE-E8D8641C8BDB}"/>
              </a:ext>
            </a:extLst>
          </p:cNvPr>
          <p:cNvSpPr txBox="1"/>
          <p:nvPr/>
        </p:nvSpPr>
        <p:spPr>
          <a:xfrm>
            <a:off x="812292" y="1186755"/>
            <a:ext cx="6854952" cy="1815882"/>
          </a:xfrm>
          <a:prstGeom prst="rect">
            <a:avLst/>
          </a:prstGeom>
          <a:noFill/>
        </p:spPr>
        <p:txBody>
          <a:bodyPr wrap="square">
            <a:spAutoFit/>
          </a:bodyPr>
          <a:lstStyle/>
          <a:p>
            <a:pPr algn="l">
              <a:buFont typeface="Arial" panose="020B0604020202020204" pitchFamily="34" charset="0"/>
              <a:buChar char="•"/>
            </a:pPr>
            <a:r>
              <a:rPr lang="en-US" b="1" i="0" dirty="0">
                <a:solidFill>
                  <a:srgbClr val="111111"/>
                </a:solidFill>
                <a:effectLst/>
                <a:latin typeface="-apple-system"/>
              </a:rPr>
              <a:t>Efficiency</a:t>
            </a:r>
            <a:r>
              <a:rPr lang="en-US" b="0" i="0" dirty="0">
                <a:solidFill>
                  <a:srgbClr val="111111"/>
                </a:solidFill>
                <a:effectLst/>
                <a:latin typeface="-apple-system"/>
              </a:rPr>
              <a:t>: Unlike the </a:t>
            </a:r>
            <a:r>
              <a:rPr lang="en-US" b="0" i="0" dirty="0" err="1">
                <a:solidFill>
                  <a:srgbClr val="111111"/>
                </a:solidFill>
                <a:effectLst/>
                <a:latin typeface="-apple-system"/>
              </a:rPr>
              <a:t>Apriori</a:t>
            </a:r>
            <a:r>
              <a:rPr lang="en-US" b="0" i="0" dirty="0">
                <a:solidFill>
                  <a:srgbClr val="111111"/>
                </a:solidFill>
                <a:effectLst/>
                <a:latin typeface="-apple-system"/>
              </a:rPr>
              <a:t> algorithm, which generates candidate </a:t>
            </a:r>
            <a:r>
              <a:rPr lang="en-US" b="0" i="0" dirty="0" err="1">
                <a:solidFill>
                  <a:srgbClr val="111111"/>
                </a:solidFill>
                <a:effectLst/>
                <a:latin typeface="-apple-system"/>
              </a:rPr>
              <a:t>itemsets</a:t>
            </a:r>
            <a:r>
              <a:rPr lang="en-US" b="0" i="0" dirty="0">
                <a:solidFill>
                  <a:srgbClr val="111111"/>
                </a:solidFill>
                <a:effectLst/>
                <a:latin typeface="-apple-system"/>
              </a:rPr>
              <a:t>, FP-Growth requires only a single pass over the database.</a:t>
            </a:r>
          </a:p>
          <a:p>
            <a:pPr algn="l"/>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No Candidate Generation</a:t>
            </a:r>
            <a:r>
              <a:rPr lang="en-US" b="0" i="0" dirty="0">
                <a:solidFill>
                  <a:srgbClr val="111111"/>
                </a:solidFill>
                <a:effectLst/>
                <a:latin typeface="-apple-system"/>
              </a:rPr>
              <a:t>: By avoiding candidate generation, FP-Growth eliminates the need to generate and test large sets of potential </a:t>
            </a:r>
            <a:r>
              <a:rPr lang="en-US" b="0" i="0" dirty="0" err="1">
                <a:solidFill>
                  <a:srgbClr val="111111"/>
                </a:solidFill>
                <a:effectLst/>
                <a:latin typeface="-apple-system"/>
              </a:rPr>
              <a:t>itemsets</a:t>
            </a:r>
            <a:r>
              <a:rPr lang="en-US" b="0" i="0" dirty="0">
                <a:solidFill>
                  <a:srgbClr val="111111"/>
                </a:solidFill>
                <a:effectLst/>
                <a:latin typeface="-apple-system"/>
              </a:rPr>
              <a:t>.</a:t>
            </a:r>
          </a:p>
          <a:p>
            <a:pPr algn="l"/>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Compact Representation</a:t>
            </a:r>
            <a:r>
              <a:rPr lang="en-US" b="0" i="0" dirty="0">
                <a:solidFill>
                  <a:srgbClr val="111111"/>
                </a:solidFill>
                <a:effectLst/>
                <a:latin typeface="-apple-system"/>
              </a:rPr>
              <a:t>: The FP-tree reduces memory usage by representing the data compactly.</a:t>
            </a:r>
          </a:p>
        </p:txBody>
      </p:sp>
    </p:spTree>
    <p:extLst>
      <p:ext uri="{BB962C8B-B14F-4D97-AF65-F5344CB8AC3E}">
        <p14:creationId xmlns:p14="http://schemas.microsoft.com/office/powerpoint/2010/main" val="169496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DC60B8ED-94D7-CD90-3646-3840BB06E111}"/>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D1D394F7-6271-4819-AB70-F3C7F97F6E3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Cases FP-Growth:</a:t>
            </a:r>
            <a:endParaRPr dirty="0"/>
          </a:p>
        </p:txBody>
      </p:sp>
      <p:sp>
        <p:nvSpPr>
          <p:cNvPr id="7" name="Subtitle 6">
            <a:extLst>
              <a:ext uri="{FF2B5EF4-FFF2-40B4-BE49-F238E27FC236}">
                <a16:creationId xmlns:a16="http://schemas.microsoft.com/office/drawing/2014/main" id="{F9FAE4CE-9A5B-CE7B-E418-28AAAA407129}"/>
              </a:ext>
            </a:extLst>
          </p:cNvPr>
          <p:cNvSpPr>
            <a:spLocks noGrp="1"/>
          </p:cNvSpPr>
          <p:nvPr>
            <p:ph type="subTitle" idx="1"/>
          </p:nvPr>
        </p:nvSpPr>
        <p:spPr>
          <a:xfrm>
            <a:off x="720000" y="1611029"/>
            <a:ext cx="6764533" cy="1921441"/>
          </a:xfrm>
        </p:spPr>
        <p:txBody>
          <a:bodyPr/>
          <a:lstStyle/>
          <a:p>
            <a:pPr algn="l">
              <a:buFont typeface="Arial" panose="020B0604020202020204" pitchFamily="34" charset="0"/>
              <a:buChar char="•"/>
            </a:pPr>
            <a:r>
              <a:rPr lang="en-US" b="1" i="0" dirty="0">
                <a:solidFill>
                  <a:srgbClr val="111111"/>
                </a:solidFill>
                <a:effectLst/>
                <a:latin typeface="-apple-system"/>
              </a:rPr>
              <a:t>Market Basket Analysis</a:t>
            </a:r>
            <a:r>
              <a:rPr lang="en-US" b="0" i="0" dirty="0">
                <a:solidFill>
                  <a:srgbClr val="111111"/>
                </a:solidFill>
                <a:effectLst/>
                <a:latin typeface="-apple-system"/>
              </a:rPr>
              <a:t>: Discovering associations between items purchased together.</a:t>
            </a:r>
          </a:p>
          <a:p>
            <a:pPr algn="l">
              <a:buFont typeface="Arial" panose="020B0604020202020204" pitchFamily="34" charset="0"/>
              <a:buChar char="•"/>
            </a:pPr>
            <a:r>
              <a:rPr lang="en-US" b="1" i="0" dirty="0">
                <a:solidFill>
                  <a:srgbClr val="111111"/>
                </a:solidFill>
                <a:effectLst/>
                <a:latin typeface="-apple-system"/>
              </a:rPr>
              <a:t>Recommendation Systems</a:t>
            </a:r>
            <a:r>
              <a:rPr lang="en-US" b="0" i="0" dirty="0">
                <a:solidFill>
                  <a:srgbClr val="111111"/>
                </a:solidFill>
                <a:effectLst/>
                <a:latin typeface="-apple-system"/>
              </a:rPr>
              <a:t>: Suggesting related products or content based on user behavior.</a:t>
            </a:r>
          </a:p>
          <a:p>
            <a:pPr algn="l">
              <a:buFont typeface="Arial" panose="020B0604020202020204" pitchFamily="34" charset="0"/>
              <a:buChar char="•"/>
            </a:pPr>
            <a:r>
              <a:rPr lang="en-US" b="1" i="0" dirty="0">
                <a:solidFill>
                  <a:srgbClr val="111111"/>
                </a:solidFill>
                <a:effectLst/>
                <a:latin typeface="-apple-system"/>
              </a:rPr>
              <a:t>Bioinformatics</a:t>
            </a:r>
            <a:r>
              <a:rPr lang="en-US" b="0" i="0" dirty="0">
                <a:solidFill>
                  <a:srgbClr val="111111"/>
                </a:solidFill>
                <a:effectLst/>
                <a:latin typeface="-apple-system"/>
              </a:rPr>
              <a:t>: Identifying frequent patterns in DNA sequences.</a:t>
            </a:r>
          </a:p>
        </p:txBody>
      </p:sp>
    </p:spTree>
    <p:extLst>
      <p:ext uri="{BB962C8B-B14F-4D97-AF65-F5344CB8AC3E}">
        <p14:creationId xmlns:p14="http://schemas.microsoft.com/office/powerpoint/2010/main" val="103895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BC74AAA8-B238-C4C1-873C-FE72F3E2B449}"/>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B6F4ED1A-6DC3-0939-2E13-FA04C1D6C111}"/>
              </a:ext>
            </a:extLst>
          </p:cNvPr>
          <p:cNvSpPr txBox="1">
            <a:spLocks noGrp="1"/>
          </p:cNvSpPr>
          <p:nvPr>
            <p:ph type="title"/>
          </p:nvPr>
        </p:nvSpPr>
        <p:spPr>
          <a:xfrm>
            <a:off x="720000" y="445025"/>
            <a:ext cx="7704000" cy="5811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Difference Between FP-Growth and </a:t>
            </a:r>
            <a:r>
              <a:rPr lang="en-US" sz="2400" dirty="0" err="1"/>
              <a:t>Apriori</a:t>
            </a:r>
            <a:r>
              <a:rPr lang="en-US" sz="2400" dirty="0"/>
              <a:t> </a:t>
            </a:r>
          </a:p>
        </p:txBody>
      </p:sp>
      <p:pic>
        <p:nvPicPr>
          <p:cNvPr id="6" name="Picture 5">
            <a:extLst>
              <a:ext uri="{FF2B5EF4-FFF2-40B4-BE49-F238E27FC236}">
                <a16:creationId xmlns:a16="http://schemas.microsoft.com/office/drawing/2014/main" id="{92DAFBF7-1702-D1EA-3CCD-929891AD6272}"/>
              </a:ext>
            </a:extLst>
          </p:cNvPr>
          <p:cNvPicPr>
            <a:picLocks noChangeAspect="1"/>
          </p:cNvPicPr>
          <p:nvPr/>
        </p:nvPicPr>
        <p:blipFill>
          <a:blip r:embed="rId3"/>
          <a:stretch>
            <a:fillRect/>
          </a:stretch>
        </p:blipFill>
        <p:spPr>
          <a:xfrm>
            <a:off x="0" y="906699"/>
            <a:ext cx="9144000" cy="4107261"/>
          </a:xfrm>
          <a:prstGeom prst="rect">
            <a:avLst/>
          </a:prstGeom>
        </p:spPr>
      </p:pic>
    </p:spTree>
    <p:extLst>
      <p:ext uri="{BB962C8B-B14F-4D97-AF65-F5344CB8AC3E}">
        <p14:creationId xmlns:p14="http://schemas.microsoft.com/office/powerpoint/2010/main" val="4040519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B38ABFD6-78D1-EC9B-A2BA-B67E98307B8E}"/>
            </a:ext>
          </a:extLst>
        </p:cNvPr>
        <p:cNvGrpSpPr/>
        <p:nvPr/>
      </p:nvGrpSpPr>
      <p:grpSpPr>
        <a:xfrm>
          <a:off x="0" y="0"/>
          <a:ext cx="0" cy="0"/>
          <a:chOff x="0" y="0"/>
          <a:chExt cx="0" cy="0"/>
        </a:xfrm>
      </p:grpSpPr>
      <p:sp>
        <p:nvSpPr>
          <p:cNvPr id="1484" name="Google Shape;1484;p38">
            <a:extLst>
              <a:ext uri="{FF2B5EF4-FFF2-40B4-BE49-F238E27FC236}">
                <a16:creationId xmlns:a16="http://schemas.microsoft.com/office/drawing/2014/main" id="{9DD7E7FB-EA12-527B-F69F-2C733F43EA51}"/>
              </a:ext>
            </a:extLst>
          </p:cNvPr>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486" name="Google Shape;1486;p38">
            <a:extLst>
              <a:ext uri="{FF2B5EF4-FFF2-40B4-BE49-F238E27FC236}">
                <a16:creationId xmlns:a16="http://schemas.microsoft.com/office/drawing/2014/main" id="{DF18D6E1-71E7-F017-A3C5-EE2D3F6003EA}"/>
              </a:ext>
            </a:extLst>
          </p:cNvPr>
          <p:cNvGrpSpPr/>
          <p:nvPr/>
        </p:nvGrpSpPr>
        <p:grpSpPr>
          <a:xfrm>
            <a:off x="-374387" y="3354325"/>
            <a:ext cx="3922590" cy="2969900"/>
            <a:chOff x="-374387" y="3354325"/>
            <a:chExt cx="3922590" cy="2969900"/>
          </a:xfrm>
        </p:grpSpPr>
        <p:pic>
          <p:nvPicPr>
            <p:cNvPr id="1487" name="Google Shape;1487;p38">
              <a:extLst>
                <a:ext uri="{FF2B5EF4-FFF2-40B4-BE49-F238E27FC236}">
                  <a16:creationId xmlns:a16="http://schemas.microsoft.com/office/drawing/2014/main" id="{56B850F7-0EAD-B3D2-AE65-D669541C6FE6}"/>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a:extLst>
                <a:ext uri="{FF2B5EF4-FFF2-40B4-BE49-F238E27FC236}">
                  <a16:creationId xmlns:a16="http://schemas.microsoft.com/office/drawing/2014/main" id="{1EE68047-2BBD-5D02-85E2-8CC6CB737EF6}"/>
                </a:ext>
              </a:extLst>
            </p:cNvPr>
            <p:cNvGrpSpPr/>
            <p:nvPr/>
          </p:nvGrpSpPr>
          <p:grpSpPr>
            <a:xfrm>
              <a:off x="1853583" y="4445557"/>
              <a:ext cx="1694620" cy="1360169"/>
              <a:chOff x="7945225" y="4302000"/>
              <a:chExt cx="904666" cy="726121"/>
            </a:xfrm>
          </p:grpSpPr>
          <p:sp>
            <p:nvSpPr>
              <p:cNvPr id="1489" name="Google Shape;1489;p38">
                <a:extLst>
                  <a:ext uri="{FF2B5EF4-FFF2-40B4-BE49-F238E27FC236}">
                    <a16:creationId xmlns:a16="http://schemas.microsoft.com/office/drawing/2014/main" id="{B75567F6-107A-AEA5-86DD-CA64B116596E}"/>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a:extLst>
                  <a:ext uri="{FF2B5EF4-FFF2-40B4-BE49-F238E27FC236}">
                    <a16:creationId xmlns:a16="http://schemas.microsoft.com/office/drawing/2014/main" id="{86D3932F-6718-1B17-A12C-55273134F0CC}"/>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a:extLst>
                  <a:ext uri="{FF2B5EF4-FFF2-40B4-BE49-F238E27FC236}">
                    <a16:creationId xmlns:a16="http://schemas.microsoft.com/office/drawing/2014/main" id="{62E09457-B29C-8197-402D-A92609F3244B}"/>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a:extLst>
              <a:ext uri="{FF2B5EF4-FFF2-40B4-BE49-F238E27FC236}">
                <a16:creationId xmlns:a16="http://schemas.microsoft.com/office/drawing/2014/main" id="{F9995769-BBE9-826A-2806-EA4696A26C50}"/>
              </a:ext>
            </a:extLst>
          </p:cNvPr>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200" dirty="0">
                <a:latin typeface="Poppins"/>
                <a:cs typeface="Poppins"/>
                <a:sym typeface="Poppins"/>
              </a:rPr>
              <a:t>Euclidean</a:t>
            </a:r>
          </a:p>
        </p:txBody>
      </p:sp>
      <p:grpSp>
        <p:nvGrpSpPr>
          <p:cNvPr id="1493" name="Google Shape;1493;p38">
            <a:extLst>
              <a:ext uri="{FF2B5EF4-FFF2-40B4-BE49-F238E27FC236}">
                <a16:creationId xmlns:a16="http://schemas.microsoft.com/office/drawing/2014/main" id="{2388455E-5502-DEC9-F094-9D3E5F0DB4FE}"/>
              </a:ext>
            </a:extLst>
          </p:cNvPr>
          <p:cNvGrpSpPr/>
          <p:nvPr/>
        </p:nvGrpSpPr>
        <p:grpSpPr>
          <a:xfrm>
            <a:off x="6487513" y="-1301175"/>
            <a:ext cx="4268216" cy="6666030"/>
            <a:chOff x="6128138" y="-1301175"/>
            <a:chExt cx="4268216" cy="6666030"/>
          </a:xfrm>
        </p:grpSpPr>
        <p:sp>
          <p:nvSpPr>
            <p:cNvPr id="1494" name="Google Shape;1494;p38">
              <a:extLst>
                <a:ext uri="{FF2B5EF4-FFF2-40B4-BE49-F238E27FC236}">
                  <a16:creationId xmlns:a16="http://schemas.microsoft.com/office/drawing/2014/main" id="{2A6CEA3F-5032-8699-8968-F8FDF072656C}"/>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D20B5C34-3CAA-0745-2823-E227C7B73419}"/>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596A7DB8-E612-1FD2-87D1-B5CAF300BAD6}"/>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0F7BBC7F-F5B2-6ED5-7A04-FA4E09B046B7}"/>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a:extLst>
                <a:ext uri="{FF2B5EF4-FFF2-40B4-BE49-F238E27FC236}">
                  <a16:creationId xmlns:a16="http://schemas.microsoft.com/office/drawing/2014/main" id="{F76B8F5F-6C90-C852-AD09-E9BCEF6D14C3}"/>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a:extLst>
                <a:ext uri="{FF2B5EF4-FFF2-40B4-BE49-F238E27FC236}">
                  <a16:creationId xmlns:a16="http://schemas.microsoft.com/office/drawing/2014/main" id="{C3D569E0-23F0-589B-EFE8-1F2D3A3B1FCA}"/>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a:extLst>
                <a:ext uri="{FF2B5EF4-FFF2-40B4-BE49-F238E27FC236}">
                  <a16:creationId xmlns:a16="http://schemas.microsoft.com/office/drawing/2014/main" id="{E364D625-F568-FAF0-8010-E8D77CEE0A01}"/>
                </a:ext>
              </a:extLst>
            </p:cNvPr>
            <p:cNvGrpSpPr/>
            <p:nvPr/>
          </p:nvGrpSpPr>
          <p:grpSpPr>
            <a:xfrm rot="5400000">
              <a:off x="7873341" y="4254316"/>
              <a:ext cx="708100" cy="708500"/>
              <a:chOff x="3678700" y="407275"/>
              <a:chExt cx="708100" cy="708500"/>
            </a:xfrm>
          </p:grpSpPr>
          <p:sp>
            <p:nvSpPr>
              <p:cNvPr id="1501" name="Google Shape;1501;p38">
                <a:extLst>
                  <a:ext uri="{FF2B5EF4-FFF2-40B4-BE49-F238E27FC236}">
                    <a16:creationId xmlns:a16="http://schemas.microsoft.com/office/drawing/2014/main" id="{CBFE9C6B-1F5C-98D3-A852-75ADD63E59C6}"/>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BCA91268-09A0-31E0-2873-84EF14F5AE9A}"/>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6E3B8311-55B1-8AB2-1960-D0650F9F0057}"/>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1F62C54B-9882-62E1-38B7-23887B7A6A28}"/>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3C56A031-127B-968A-8104-A043FD3F9143}"/>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39BA70A6-1F96-3740-DE2E-B1143C9F02CC}"/>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a:extLst>
                  <a:ext uri="{FF2B5EF4-FFF2-40B4-BE49-F238E27FC236}">
                    <a16:creationId xmlns:a16="http://schemas.microsoft.com/office/drawing/2014/main" id="{A95FA0B3-86A6-E083-6B78-E291AF672C42}"/>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a:extLst>
                <a:ext uri="{FF2B5EF4-FFF2-40B4-BE49-F238E27FC236}">
                  <a16:creationId xmlns:a16="http://schemas.microsoft.com/office/drawing/2014/main" id="{F778461F-16CB-9329-C969-7FB1DB1D0D04}"/>
                </a:ext>
              </a:extLst>
            </p:cNvPr>
            <p:cNvGrpSpPr/>
            <p:nvPr/>
          </p:nvGrpSpPr>
          <p:grpSpPr>
            <a:xfrm rot="5400000">
              <a:off x="8639847" y="3354200"/>
              <a:ext cx="457787" cy="458045"/>
              <a:chOff x="3678700" y="407275"/>
              <a:chExt cx="708100" cy="708500"/>
            </a:xfrm>
          </p:grpSpPr>
          <p:sp>
            <p:nvSpPr>
              <p:cNvPr id="1509" name="Google Shape;1509;p38">
                <a:extLst>
                  <a:ext uri="{FF2B5EF4-FFF2-40B4-BE49-F238E27FC236}">
                    <a16:creationId xmlns:a16="http://schemas.microsoft.com/office/drawing/2014/main" id="{D6771E1F-2AC6-7D2C-F108-4C86C6A7F5D9}"/>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809B0E5F-8FEC-9E72-5AEA-F10051A90FB3}"/>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3DB4813C-80CE-274F-A71F-6A89297D6DC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F8369159-C73C-891D-5720-B4D60E0E166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07AF92C6-516D-F6F0-B630-9CA16208F2EB}"/>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384E5DEA-A2A6-4B3A-6202-504F4C63A6E9}"/>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a:extLst>
                  <a:ext uri="{FF2B5EF4-FFF2-40B4-BE49-F238E27FC236}">
                    <a16:creationId xmlns:a16="http://schemas.microsoft.com/office/drawing/2014/main" id="{931D3AD9-D1BD-68E4-6331-D453F69264E9}"/>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a:extLst>
                <a:ext uri="{FF2B5EF4-FFF2-40B4-BE49-F238E27FC236}">
                  <a16:creationId xmlns:a16="http://schemas.microsoft.com/office/drawing/2014/main" id="{A5AFDCA6-3626-7284-10B8-8EA372948ECC}"/>
                </a:ext>
              </a:extLst>
            </p:cNvPr>
            <p:cNvGrpSpPr/>
            <p:nvPr/>
          </p:nvGrpSpPr>
          <p:grpSpPr>
            <a:xfrm>
              <a:off x="7787267" y="539497"/>
              <a:ext cx="208184" cy="208184"/>
              <a:chOff x="8356813" y="1074288"/>
              <a:chExt cx="351900" cy="351900"/>
            </a:xfrm>
          </p:grpSpPr>
          <p:sp>
            <p:nvSpPr>
              <p:cNvPr id="1517" name="Google Shape;1517;p38">
                <a:extLst>
                  <a:ext uri="{FF2B5EF4-FFF2-40B4-BE49-F238E27FC236}">
                    <a16:creationId xmlns:a16="http://schemas.microsoft.com/office/drawing/2014/main" id="{96578846-A9DB-0FD3-FDC2-E8166C53878F}"/>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a:extLst>
                  <a:ext uri="{FF2B5EF4-FFF2-40B4-BE49-F238E27FC236}">
                    <a16:creationId xmlns:a16="http://schemas.microsoft.com/office/drawing/2014/main" id="{509EB563-F001-CC42-464F-14818367CDCF}"/>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a:extLst>
                <a:ext uri="{FF2B5EF4-FFF2-40B4-BE49-F238E27FC236}">
                  <a16:creationId xmlns:a16="http://schemas.microsoft.com/office/drawing/2014/main" id="{954717E2-417D-6EDD-675C-1134325AB03A}"/>
                </a:ext>
              </a:extLst>
            </p:cNvPr>
            <p:cNvGrpSpPr/>
            <p:nvPr/>
          </p:nvGrpSpPr>
          <p:grpSpPr>
            <a:xfrm>
              <a:off x="7194842" y="2467660"/>
              <a:ext cx="208184" cy="208184"/>
              <a:chOff x="8356813" y="1074288"/>
              <a:chExt cx="351900" cy="351900"/>
            </a:xfrm>
          </p:grpSpPr>
          <p:sp>
            <p:nvSpPr>
              <p:cNvPr id="1520" name="Google Shape;1520;p38">
                <a:extLst>
                  <a:ext uri="{FF2B5EF4-FFF2-40B4-BE49-F238E27FC236}">
                    <a16:creationId xmlns:a16="http://schemas.microsoft.com/office/drawing/2014/main" id="{95F0141C-EE6A-F77F-E450-20F8884B73D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a:extLst>
                  <a:ext uri="{FF2B5EF4-FFF2-40B4-BE49-F238E27FC236}">
                    <a16:creationId xmlns:a16="http://schemas.microsoft.com/office/drawing/2014/main" id="{713252DA-27A6-0E19-FEE8-D53EFAB81A13}"/>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a:extLst>
                <a:ext uri="{FF2B5EF4-FFF2-40B4-BE49-F238E27FC236}">
                  <a16:creationId xmlns:a16="http://schemas.microsoft.com/office/drawing/2014/main" id="{EBAADEF2-23F3-2628-7D98-3E6E61798BE1}"/>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a:extLst>
              <a:ext uri="{FF2B5EF4-FFF2-40B4-BE49-F238E27FC236}">
                <a16:creationId xmlns:a16="http://schemas.microsoft.com/office/drawing/2014/main" id="{E5405220-98B1-B07F-43B1-944BC5920441}"/>
              </a:ext>
            </a:extLst>
          </p:cNvPr>
          <p:cNvGrpSpPr/>
          <p:nvPr/>
        </p:nvGrpSpPr>
        <p:grpSpPr>
          <a:xfrm>
            <a:off x="796100" y="3027321"/>
            <a:ext cx="4558967" cy="134100"/>
            <a:chOff x="796100" y="3019701"/>
            <a:chExt cx="4558967" cy="134100"/>
          </a:xfrm>
        </p:grpSpPr>
        <p:sp>
          <p:nvSpPr>
            <p:cNvPr id="1524" name="Google Shape;1524;p38">
              <a:extLst>
                <a:ext uri="{FF2B5EF4-FFF2-40B4-BE49-F238E27FC236}">
                  <a16:creationId xmlns:a16="http://schemas.microsoft.com/office/drawing/2014/main" id="{D607A177-D2E3-7ECA-B6DB-22743386E8A6}"/>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a:extLst>
                <a:ext uri="{FF2B5EF4-FFF2-40B4-BE49-F238E27FC236}">
                  <a16:creationId xmlns:a16="http://schemas.microsoft.com/office/drawing/2014/main" id="{4A6DB545-7D0B-B50C-EA0E-3D732371DCD5}"/>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a:extLst>
                <a:ext uri="{FF2B5EF4-FFF2-40B4-BE49-F238E27FC236}">
                  <a16:creationId xmlns:a16="http://schemas.microsoft.com/office/drawing/2014/main" id="{D5E5A907-9CF2-9A6D-F921-C88AD587FA17}"/>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EF02B26-E5F8-06DE-82FC-9BCCD0D0DDB1}"/>
              </a:ext>
            </a:extLst>
          </p:cNvPr>
          <p:cNvSpPr txBox="1"/>
          <p:nvPr/>
        </p:nvSpPr>
        <p:spPr>
          <a:xfrm>
            <a:off x="720000" y="3145802"/>
            <a:ext cx="5566410" cy="400110"/>
          </a:xfrm>
          <a:prstGeom prst="rect">
            <a:avLst/>
          </a:prstGeom>
          <a:noFill/>
        </p:spPr>
        <p:txBody>
          <a:bodyPr wrap="square">
            <a:spAutoFit/>
          </a:bodyPr>
          <a:lstStyle/>
          <a:p>
            <a:r>
              <a:rPr lang="en-US" sz="1600" b="1" dirty="0">
                <a:solidFill>
                  <a:srgbClr val="242424"/>
                </a:solidFill>
                <a:latin typeface="source-serif-pro"/>
                <a:cs typeface="Poppins"/>
              </a:rPr>
              <a:t>Similarity</a:t>
            </a:r>
            <a:r>
              <a:rPr lang="en-US" sz="2000" dirty="0"/>
              <a:t> </a:t>
            </a:r>
            <a:r>
              <a:rPr lang="en-US" sz="1600" b="1" dirty="0">
                <a:solidFill>
                  <a:srgbClr val="242424"/>
                </a:solidFill>
                <a:latin typeface="source-serif-pro"/>
                <a:cs typeface="Poppins"/>
              </a:rPr>
              <a:t>Algorithm</a:t>
            </a:r>
          </a:p>
        </p:txBody>
      </p:sp>
    </p:spTree>
    <p:extLst>
      <p:ext uri="{BB962C8B-B14F-4D97-AF65-F5344CB8AC3E}">
        <p14:creationId xmlns:p14="http://schemas.microsoft.com/office/powerpoint/2010/main" val="3232305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8B142030-E768-ABE1-A6B4-0CEBAC9DBEB0}"/>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2BA6CC95-8B6F-3B06-8CA0-025D9AABF70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533" name="Google Shape;1533;p39">
            <a:extLst>
              <a:ext uri="{FF2B5EF4-FFF2-40B4-BE49-F238E27FC236}">
                <a16:creationId xmlns:a16="http://schemas.microsoft.com/office/drawing/2014/main" id="{38923131-7696-AD95-FCAF-28C1D2500ED5}"/>
              </a:ext>
            </a:extLst>
          </p:cNvPr>
          <p:cNvSpPr txBox="1">
            <a:spLocks noGrp="1"/>
          </p:cNvSpPr>
          <p:nvPr>
            <p:ph type="subTitle" idx="2"/>
          </p:nvPr>
        </p:nvSpPr>
        <p:spPr>
          <a:xfrm>
            <a:off x="130720" y="1177071"/>
            <a:ext cx="4712213" cy="2496334"/>
          </a:xfrm>
          <a:prstGeom prst="rect">
            <a:avLst/>
          </a:prstGeom>
        </p:spPr>
        <p:txBody>
          <a:bodyPr spcFirstLastPara="1" wrap="square" lIns="91425" tIns="91425" rIns="91425" bIns="91425" anchor="t" anchorCtr="0">
            <a:noAutofit/>
          </a:bodyPr>
          <a:lstStyle/>
          <a:p>
            <a:pPr rtl="0"/>
            <a:r>
              <a:rPr lang="en-US" sz="1800" dirty="0">
                <a:solidFill>
                  <a:srgbClr val="111111"/>
                </a:solidFill>
                <a:latin typeface="-apple-system"/>
              </a:rPr>
              <a:t>- Euclidean distance calculates the distance between two real-valued vectors.</a:t>
            </a:r>
          </a:p>
          <a:p>
            <a:pPr rtl="0"/>
            <a:endParaRPr lang="en-US" sz="1800" dirty="0">
              <a:solidFill>
                <a:srgbClr val="111111"/>
              </a:solidFill>
              <a:latin typeface="-apple-system"/>
            </a:endParaRPr>
          </a:p>
          <a:p>
            <a:pPr rtl="0"/>
            <a:r>
              <a:rPr lang="en-US" sz="1800" dirty="0">
                <a:solidFill>
                  <a:srgbClr val="111111"/>
                </a:solidFill>
                <a:latin typeface="-apple-system"/>
              </a:rPr>
              <a:t>- You are most likely to use Euclidean distance when calculating the distance between two rows of data that have numerical values, such a floating-point or integer values.</a:t>
            </a:r>
          </a:p>
        </p:txBody>
      </p:sp>
      <p:grpSp>
        <p:nvGrpSpPr>
          <p:cNvPr id="1534" name="Google Shape;1534;p39">
            <a:extLst>
              <a:ext uri="{FF2B5EF4-FFF2-40B4-BE49-F238E27FC236}">
                <a16:creationId xmlns:a16="http://schemas.microsoft.com/office/drawing/2014/main" id="{502131C7-E228-2325-4BC3-F3C12CD4E872}"/>
              </a:ext>
            </a:extLst>
          </p:cNvPr>
          <p:cNvGrpSpPr/>
          <p:nvPr/>
        </p:nvGrpSpPr>
        <p:grpSpPr>
          <a:xfrm>
            <a:off x="-123925" y="4132283"/>
            <a:ext cx="4558967" cy="1141122"/>
            <a:chOff x="-123925" y="4132283"/>
            <a:chExt cx="4558967" cy="1141122"/>
          </a:xfrm>
        </p:grpSpPr>
        <p:grpSp>
          <p:nvGrpSpPr>
            <p:cNvPr id="1535" name="Google Shape;1535;p39">
              <a:extLst>
                <a:ext uri="{FF2B5EF4-FFF2-40B4-BE49-F238E27FC236}">
                  <a16:creationId xmlns:a16="http://schemas.microsoft.com/office/drawing/2014/main" id="{0B544B0B-D58E-3F68-1B6B-03B3D9A25752}"/>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E77BD312-D548-F392-4F3E-F58118276143}"/>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9F35D2EA-0BD6-8FB7-5A05-04D95E25E404}"/>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C07B2ED6-849E-5BFB-83C0-766E953B2834}"/>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0DD7BEF1-ACB1-D763-E889-5C4163A7970C}"/>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04A5B8E9-4BF8-FFF2-489E-613E194BAE3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B91C022E-6CCA-1B99-2979-82C73112D11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EFBAA8A-6B64-AB99-7D43-3AE07F18C2BC}"/>
              </a:ext>
            </a:extLst>
          </p:cNvPr>
          <p:cNvPicPr>
            <a:picLocks noChangeAspect="1"/>
          </p:cNvPicPr>
          <p:nvPr/>
        </p:nvPicPr>
        <p:blipFill>
          <a:blip r:embed="rId3"/>
          <a:stretch>
            <a:fillRect/>
          </a:stretch>
        </p:blipFill>
        <p:spPr>
          <a:xfrm>
            <a:off x="5066225" y="1141636"/>
            <a:ext cx="3500015" cy="2860227"/>
          </a:xfrm>
          <a:prstGeom prst="rect">
            <a:avLst/>
          </a:prstGeom>
        </p:spPr>
      </p:pic>
    </p:spTree>
    <p:extLst>
      <p:ext uri="{BB962C8B-B14F-4D97-AF65-F5344CB8AC3E}">
        <p14:creationId xmlns:p14="http://schemas.microsoft.com/office/powerpoint/2010/main" val="3323844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AE93411F-C208-E6B5-2A9E-8D2D7166370B}"/>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366DDEB0-037A-A909-9B8E-AACB996B53B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l"/>
            <a:r>
              <a:rPr lang="en-US" dirty="0"/>
              <a:t>Formula:</a:t>
            </a:r>
            <a:br>
              <a:rPr lang="en-US" dirty="0"/>
            </a:br>
            <a:endParaRPr dirty="0"/>
          </a:p>
        </p:txBody>
      </p:sp>
      <p:sp>
        <p:nvSpPr>
          <p:cNvPr id="1533" name="Google Shape;1533;p39">
            <a:extLst>
              <a:ext uri="{FF2B5EF4-FFF2-40B4-BE49-F238E27FC236}">
                <a16:creationId xmlns:a16="http://schemas.microsoft.com/office/drawing/2014/main" id="{ABEB09D0-2A66-3F93-A9E9-B5F6E23EBB2E}"/>
              </a:ext>
            </a:extLst>
          </p:cNvPr>
          <p:cNvSpPr txBox="1">
            <a:spLocks noGrp="1"/>
          </p:cNvSpPr>
          <p:nvPr>
            <p:ph type="subTitle" idx="2"/>
          </p:nvPr>
        </p:nvSpPr>
        <p:spPr>
          <a:xfrm>
            <a:off x="878160" y="1177071"/>
            <a:ext cx="7387680" cy="2229914"/>
          </a:xfrm>
          <a:prstGeom prst="rect">
            <a:avLst/>
          </a:prstGeom>
        </p:spPr>
        <p:txBody>
          <a:bodyPr spcFirstLastPara="1" wrap="square" lIns="91425" tIns="91425" rIns="91425" bIns="91425" anchor="t" anchorCtr="0">
            <a:noAutofit/>
          </a:bodyPr>
          <a:lstStyle/>
          <a:p>
            <a:pPr algn="l" rtl="0"/>
            <a:r>
              <a:rPr lang="en-US" sz="1800" dirty="0">
                <a:solidFill>
                  <a:srgbClr val="111111"/>
                </a:solidFill>
                <a:latin typeface="-apple-system"/>
              </a:rPr>
              <a:t>- Euclidean distance is calculated as the square root of the sum of the squared differences between the two vectors.</a:t>
            </a:r>
          </a:p>
          <a:p>
            <a:pPr algn="l" rtl="0"/>
            <a:endParaRPr lang="nn-NO" sz="1800" dirty="0">
              <a:solidFill>
                <a:srgbClr val="111111"/>
              </a:solidFill>
              <a:latin typeface="-apple-system"/>
            </a:endParaRPr>
          </a:p>
          <a:p>
            <a:pPr algn="l" rtl="0"/>
            <a:r>
              <a:rPr lang="nn-NO" sz="1800" dirty="0">
                <a:solidFill>
                  <a:srgbClr val="111111"/>
                </a:solidFill>
                <a:latin typeface="-apple-system"/>
              </a:rPr>
              <a:t>- EuclideanDistance = sqrt(sum for i to N (v1[i] — v2[i])²)</a:t>
            </a:r>
          </a:p>
          <a:p>
            <a:pPr algn="l" rtl="0"/>
            <a:endParaRPr lang="nn-NO" sz="1800" dirty="0">
              <a:solidFill>
                <a:srgbClr val="111111"/>
              </a:solidFill>
              <a:latin typeface="-apple-system"/>
            </a:endParaRPr>
          </a:p>
          <a:p>
            <a:pPr algn="l" rtl="0"/>
            <a:r>
              <a:rPr lang="en-US" sz="1800" dirty="0">
                <a:solidFill>
                  <a:srgbClr val="111111"/>
                </a:solidFill>
                <a:latin typeface="-apple-system"/>
              </a:rPr>
              <a:t>In a 2-dimensional space, the Euclidean distance between two points</a:t>
            </a:r>
            <a:endParaRPr lang="nn-NO" sz="1800" dirty="0">
              <a:solidFill>
                <a:srgbClr val="111111"/>
              </a:solidFill>
              <a:latin typeface="-apple-system"/>
            </a:endParaRPr>
          </a:p>
        </p:txBody>
      </p:sp>
      <p:grpSp>
        <p:nvGrpSpPr>
          <p:cNvPr id="1534" name="Google Shape;1534;p39">
            <a:extLst>
              <a:ext uri="{FF2B5EF4-FFF2-40B4-BE49-F238E27FC236}">
                <a16:creationId xmlns:a16="http://schemas.microsoft.com/office/drawing/2014/main" id="{D3EC53F8-1687-C4E3-F614-ECFD570A46AE}"/>
              </a:ext>
            </a:extLst>
          </p:cNvPr>
          <p:cNvGrpSpPr/>
          <p:nvPr/>
        </p:nvGrpSpPr>
        <p:grpSpPr>
          <a:xfrm>
            <a:off x="-123925" y="4132283"/>
            <a:ext cx="4558967" cy="1141122"/>
            <a:chOff x="-123925" y="4132283"/>
            <a:chExt cx="4558967" cy="1141122"/>
          </a:xfrm>
        </p:grpSpPr>
        <p:grpSp>
          <p:nvGrpSpPr>
            <p:cNvPr id="1535" name="Google Shape;1535;p39">
              <a:extLst>
                <a:ext uri="{FF2B5EF4-FFF2-40B4-BE49-F238E27FC236}">
                  <a16:creationId xmlns:a16="http://schemas.microsoft.com/office/drawing/2014/main" id="{2A5614B9-CCC8-5D10-1BC3-7E695E142FAE}"/>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7F1E9B7A-7E34-EF41-03AE-8829195178CF}"/>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D93021B7-5FA4-1C0E-46BD-F2C396E65C68}"/>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FAECC23F-D7EA-F1EA-B1BF-BE6D6B8B77CB}"/>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2E9F5D40-B558-C4C2-DD50-BF26F54C5662}"/>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9257EDE0-9709-EEF3-6491-8D58DF3A21C8}"/>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205C740C-45B4-5B66-C349-B3F356047FEF}"/>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صورة 7">
            <a:extLst>
              <a:ext uri="{FF2B5EF4-FFF2-40B4-BE49-F238E27FC236}">
                <a16:creationId xmlns:a16="http://schemas.microsoft.com/office/drawing/2014/main" id="{0E58C1F8-3C20-7C24-F72F-1737BAA9F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516" y="3205008"/>
            <a:ext cx="4519052" cy="1181202"/>
          </a:xfrm>
          <a:prstGeom prst="rect">
            <a:avLst/>
          </a:prstGeom>
        </p:spPr>
      </p:pic>
    </p:spTree>
    <p:extLst>
      <p:ext uri="{BB962C8B-B14F-4D97-AF65-F5344CB8AC3E}">
        <p14:creationId xmlns:p14="http://schemas.microsoft.com/office/powerpoint/2010/main" val="2562907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E6166813-5DF7-310F-DF0D-D545F2E59B8B}"/>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63EFCCCD-BE0E-1000-2666-B40F9F09548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dirty="0"/>
              <a:t>How does Euclidean Distance</a:t>
            </a:r>
            <a:r>
              <a:rPr lang="en-US" sz="2400" dirty="0">
                <a:solidFill>
                  <a:srgbClr val="111111"/>
                </a:solidFill>
                <a:latin typeface="-apple-system"/>
              </a:rPr>
              <a:t> </a:t>
            </a:r>
            <a:r>
              <a:rPr lang="en-US" sz="2400" dirty="0"/>
              <a:t>Work? </a:t>
            </a:r>
          </a:p>
        </p:txBody>
      </p:sp>
      <p:sp>
        <p:nvSpPr>
          <p:cNvPr id="7" name="Subtitle 6">
            <a:extLst>
              <a:ext uri="{FF2B5EF4-FFF2-40B4-BE49-F238E27FC236}">
                <a16:creationId xmlns:a16="http://schemas.microsoft.com/office/drawing/2014/main" id="{699CC20C-AB8D-1BDA-7F0E-089387279A1D}"/>
              </a:ext>
            </a:extLst>
          </p:cNvPr>
          <p:cNvSpPr>
            <a:spLocks noGrp="1"/>
          </p:cNvSpPr>
          <p:nvPr>
            <p:ph type="subTitle" idx="1"/>
          </p:nvPr>
        </p:nvSpPr>
        <p:spPr>
          <a:xfrm>
            <a:off x="431120" y="1182621"/>
            <a:ext cx="8281760" cy="1751821"/>
          </a:xfrm>
        </p:spPr>
        <p:txBody>
          <a:bodyPr/>
          <a:lstStyle/>
          <a:p>
            <a:pPr algn="l">
              <a:buFont typeface="Arial" panose="020B0604020202020204" pitchFamily="34" charset="0"/>
              <a:buChar char="•"/>
            </a:pPr>
            <a:r>
              <a:rPr lang="en-US" sz="1800" b="0" i="0" dirty="0">
                <a:solidFill>
                  <a:srgbClr val="111111"/>
                </a:solidFill>
                <a:effectLst/>
                <a:latin typeface="-apple-system"/>
              </a:rPr>
              <a:t>Given two points, compute the differences in their coordinates (e.g., (x_2 - x_1), (y_2 - y_1)).</a:t>
            </a:r>
          </a:p>
          <a:p>
            <a:pPr algn="l">
              <a:buFont typeface="Arial" panose="020B0604020202020204" pitchFamily="34" charset="0"/>
              <a:buChar char="•"/>
            </a:pPr>
            <a:r>
              <a:rPr lang="en-US" sz="1800" b="0" i="0" dirty="0">
                <a:solidFill>
                  <a:srgbClr val="111111"/>
                </a:solidFill>
                <a:effectLst/>
                <a:latin typeface="-apple-system"/>
              </a:rPr>
              <a:t>Square each difference.</a:t>
            </a:r>
          </a:p>
          <a:p>
            <a:pPr algn="l">
              <a:buFont typeface="Arial" panose="020B0604020202020204" pitchFamily="34" charset="0"/>
              <a:buChar char="•"/>
            </a:pPr>
            <a:r>
              <a:rPr lang="en-US" sz="1800" b="0" i="0" dirty="0">
                <a:solidFill>
                  <a:srgbClr val="111111"/>
                </a:solidFill>
                <a:effectLst/>
                <a:latin typeface="-apple-system"/>
              </a:rPr>
              <a:t>Sum up the squared differences.</a:t>
            </a:r>
          </a:p>
          <a:p>
            <a:pPr algn="l">
              <a:buFont typeface="Arial" panose="020B0604020202020204" pitchFamily="34" charset="0"/>
              <a:buChar char="•"/>
            </a:pPr>
            <a:r>
              <a:rPr lang="en-US" sz="1800" b="0" i="0" dirty="0">
                <a:solidFill>
                  <a:srgbClr val="111111"/>
                </a:solidFill>
                <a:effectLst/>
                <a:latin typeface="-apple-system"/>
              </a:rPr>
              <a:t>Take the square root of the sum to obtain the Euclidean distance.</a:t>
            </a:r>
          </a:p>
        </p:txBody>
      </p:sp>
    </p:spTree>
    <p:extLst>
      <p:ext uri="{BB962C8B-B14F-4D97-AF65-F5344CB8AC3E}">
        <p14:creationId xmlns:p14="http://schemas.microsoft.com/office/powerpoint/2010/main" val="1157342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1C536125-140A-4227-52DD-46215C2FBA5C}"/>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0AF05E31-B93E-66E0-1D81-EE346A722F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pic>
        <p:nvPicPr>
          <p:cNvPr id="3" name="صورة 3">
            <a:extLst>
              <a:ext uri="{FF2B5EF4-FFF2-40B4-BE49-F238E27FC236}">
                <a16:creationId xmlns:a16="http://schemas.microsoft.com/office/drawing/2014/main" id="{87ED5542-40B0-608E-B6F9-F880B0AB6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082" y="1017725"/>
            <a:ext cx="3699835" cy="3378110"/>
          </a:xfrm>
          <a:prstGeom prst="rect">
            <a:avLst/>
          </a:prstGeom>
        </p:spPr>
      </p:pic>
      <p:sp>
        <p:nvSpPr>
          <p:cNvPr id="4" name="TextBox 3">
            <a:extLst>
              <a:ext uri="{FF2B5EF4-FFF2-40B4-BE49-F238E27FC236}">
                <a16:creationId xmlns:a16="http://schemas.microsoft.com/office/drawing/2014/main" id="{B610C5AF-9FDE-A620-B43B-7723460DA8E6}"/>
              </a:ext>
            </a:extLst>
          </p:cNvPr>
          <p:cNvSpPr txBox="1"/>
          <p:nvPr/>
        </p:nvSpPr>
        <p:spPr>
          <a:xfrm>
            <a:off x="720001" y="1652693"/>
            <a:ext cx="1449318" cy="523220"/>
          </a:xfrm>
          <a:prstGeom prst="rect">
            <a:avLst/>
          </a:prstGeom>
          <a:noFill/>
        </p:spPr>
        <p:txBody>
          <a:bodyPr wrap="square" rtlCol="0">
            <a:spAutoFit/>
          </a:bodyPr>
          <a:lstStyle/>
          <a:p>
            <a:r>
              <a:rPr lang="en-US" dirty="0"/>
              <a:t>A= (2,3)</a:t>
            </a:r>
          </a:p>
          <a:p>
            <a:r>
              <a:rPr lang="en-US" dirty="0"/>
              <a:t>B= (8,3)</a:t>
            </a:r>
          </a:p>
        </p:txBody>
      </p:sp>
    </p:spTree>
    <p:extLst>
      <p:ext uri="{BB962C8B-B14F-4D97-AF65-F5344CB8AC3E}">
        <p14:creationId xmlns:p14="http://schemas.microsoft.com/office/powerpoint/2010/main" val="50551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533" name="Google Shape;1533;p39"/>
          <p:cNvSpPr txBox="1">
            <a:spLocks noGrp="1"/>
          </p:cNvSpPr>
          <p:nvPr>
            <p:ph type="subTitle" idx="2"/>
          </p:nvPr>
        </p:nvSpPr>
        <p:spPr>
          <a:xfrm>
            <a:off x="4404854" y="1372220"/>
            <a:ext cx="4658027" cy="2496334"/>
          </a:xfrm>
          <a:prstGeom prst="rect">
            <a:avLst/>
          </a:prstGeom>
        </p:spPr>
        <p:txBody>
          <a:bodyPr spcFirstLastPara="1" wrap="square" lIns="91425" tIns="91425" rIns="91425" bIns="91425" anchor="t" anchorCtr="0">
            <a:noAutofit/>
          </a:bodyPr>
          <a:lstStyle/>
          <a:p>
            <a:pPr marL="0" indent="0"/>
            <a:r>
              <a:rPr lang="en-US" b="1" i="0" dirty="0">
                <a:solidFill>
                  <a:srgbClr val="111111"/>
                </a:solidFill>
                <a:effectLst/>
                <a:latin typeface="-apple-system"/>
              </a:rPr>
              <a:t>Support Vector Machines (SVM)</a:t>
            </a:r>
            <a:r>
              <a:rPr lang="en-US" b="0" i="0" dirty="0">
                <a:solidFill>
                  <a:srgbClr val="111111"/>
                </a:solidFill>
                <a:effectLst/>
                <a:latin typeface="-apple-system"/>
              </a:rPr>
              <a:t> is a </a:t>
            </a:r>
            <a:r>
              <a:rPr lang="en-US" b="1" i="0" dirty="0">
                <a:solidFill>
                  <a:srgbClr val="111111"/>
                </a:solidFill>
                <a:effectLst/>
                <a:latin typeface="-apple-system"/>
              </a:rPr>
              <a:t>supervised machine learning algorithm</a:t>
            </a:r>
            <a:r>
              <a:rPr lang="en-US" b="0" i="0" dirty="0">
                <a:solidFill>
                  <a:srgbClr val="111111"/>
                </a:solidFill>
                <a:effectLst/>
                <a:latin typeface="-apple-system"/>
              </a:rPr>
              <a:t> used for both </a:t>
            </a:r>
            <a:r>
              <a:rPr lang="en-US" b="1" i="0" dirty="0">
                <a:solidFill>
                  <a:srgbClr val="111111"/>
                </a:solidFill>
                <a:effectLst/>
                <a:latin typeface="-apple-system"/>
              </a:rPr>
              <a:t>classification</a:t>
            </a:r>
            <a:r>
              <a:rPr lang="en-US" b="0" i="0" dirty="0">
                <a:solidFill>
                  <a:srgbClr val="111111"/>
                </a:solidFill>
                <a:effectLst/>
                <a:latin typeface="-apple-system"/>
              </a:rPr>
              <a:t> and </a:t>
            </a:r>
            <a:r>
              <a:rPr lang="en-US" b="1" i="0" dirty="0">
                <a:solidFill>
                  <a:srgbClr val="111111"/>
                </a:solidFill>
                <a:effectLst/>
                <a:latin typeface="-apple-system"/>
              </a:rPr>
              <a:t>regression</a:t>
            </a:r>
            <a:r>
              <a:rPr lang="en-US" b="0" i="0" dirty="0">
                <a:solidFill>
                  <a:srgbClr val="111111"/>
                </a:solidFill>
                <a:effectLst/>
                <a:latin typeface="-apple-system"/>
              </a:rPr>
              <a:t> tasks.</a:t>
            </a:r>
          </a:p>
          <a:p>
            <a:pPr marL="0" indent="0"/>
            <a:endParaRPr lang="en-US" b="0" i="0" dirty="0">
              <a:solidFill>
                <a:srgbClr val="111111"/>
              </a:solidFill>
              <a:effectLst/>
              <a:latin typeface="-apple-system"/>
            </a:endParaRPr>
          </a:p>
          <a:p>
            <a:pPr marL="0" indent="0"/>
            <a:r>
              <a:rPr lang="en-US" b="0" i="0" dirty="0">
                <a:solidFill>
                  <a:srgbClr val="111111"/>
                </a:solidFill>
                <a:effectLst/>
                <a:latin typeface="-apple-system"/>
              </a:rPr>
              <a:t>It’s widely used in various fields, including </a:t>
            </a:r>
            <a:r>
              <a:rPr lang="en-US" b="1" i="0" dirty="0">
                <a:solidFill>
                  <a:srgbClr val="111111"/>
                </a:solidFill>
                <a:effectLst/>
                <a:latin typeface="-apple-system"/>
              </a:rPr>
              <a:t>pattern recognition</a:t>
            </a:r>
            <a:r>
              <a:rPr lang="en-US" b="0" i="0" dirty="0">
                <a:solidFill>
                  <a:srgbClr val="111111"/>
                </a:solidFill>
                <a:effectLst/>
                <a:latin typeface="-apple-system"/>
              </a:rPr>
              <a:t>, </a:t>
            </a:r>
            <a:r>
              <a:rPr lang="en-US" b="1" i="0" dirty="0">
                <a:solidFill>
                  <a:srgbClr val="111111"/>
                </a:solidFill>
                <a:effectLst/>
                <a:latin typeface="-apple-system"/>
              </a:rPr>
              <a:t>image analysis</a:t>
            </a:r>
            <a:r>
              <a:rPr lang="en-US" b="0" i="0" dirty="0">
                <a:solidFill>
                  <a:srgbClr val="111111"/>
                </a:solidFill>
                <a:effectLst/>
                <a:latin typeface="-apple-system"/>
              </a:rPr>
              <a:t>, and </a:t>
            </a:r>
            <a:r>
              <a:rPr lang="en-US" b="1" i="0" dirty="0">
                <a:solidFill>
                  <a:srgbClr val="111111"/>
                </a:solidFill>
                <a:effectLst/>
                <a:latin typeface="-apple-system"/>
              </a:rPr>
              <a:t>natural language processing</a:t>
            </a:r>
            <a:r>
              <a:rPr lang="en-US" b="0" i="0" dirty="0">
                <a:solidFill>
                  <a:srgbClr val="111111"/>
                </a:solidFill>
                <a:effectLst/>
                <a:latin typeface="-apple-system"/>
              </a:rPr>
              <a:t>.</a:t>
            </a:r>
          </a:p>
          <a:p>
            <a:pPr marL="0" indent="0"/>
            <a:endParaRPr lang="en-US" b="0" i="0" dirty="0">
              <a:solidFill>
                <a:srgbClr val="111111"/>
              </a:solidFill>
              <a:effectLst/>
              <a:latin typeface="-apple-system"/>
            </a:endParaRPr>
          </a:p>
          <a:p>
            <a:pPr marL="0" indent="0"/>
            <a:r>
              <a:rPr lang="en-US" b="0" i="0" dirty="0">
                <a:solidFill>
                  <a:srgbClr val="111111"/>
                </a:solidFill>
                <a:effectLst/>
                <a:latin typeface="-apple-system"/>
              </a:rPr>
              <a:t>The primary goal of SVM is to find an </a:t>
            </a:r>
            <a:r>
              <a:rPr lang="en-US" b="1" i="0" dirty="0">
                <a:solidFill>
                  <a:srgbClr val="111111"/>
                </a:solidFill>
                <a:effectLst/>
                <a:latin typeface="-apple-system"/>
              </a:rPr>
              <a:t>optimal hyperplane</a:t>
            </a:r>
            <a:r>
              <a:rPr lang="en-US" b="0" i="0" dirty="0">
                <a:solidFill>
                  <a:srgbClr val="111111"/>
                </a:solidFill>
                <a:effectLst/>
                <a:latin typeface="-apple-system"/>
              </a:rPr>
              <a:t> that separates data points into different classes.</a:t>
            </a:r>
          </a:p>
          <a:p>
            <a:pPr marL="0" lvl="0" indent="0" algn="l" rtl="0">
              <a:spcBef>
                <a:spcPts val="0"/>
              </a:spcBef>
              <a:spcAft>
                <a:spcPts val="0"/>
              </a:spcAft>
              <a:buNone/>
            </a:pPr>
            <a:endParaRPr dirty="0"/>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D91B413D-2D0D-90CA-1F02-BADCC7081BE4}"/>
              </a:ext>
            </a:extLst>
          </p:cNvPr>
          <p:cNvPicPr>
            <a:picLocks noChangeAspect="1"/>
          </p:cNvPicPr>
          <p:nvPr/>
        </p:nvPicPr>
        <p:blipFill>
          <a:blip r:embed="rId3"/>
          <a:stretch>
            <a:fillRect/>
          </a:stretch>
        </p:blipFill>
        <p:spPr>
          <a:xfrm>
            <a:off x="103827" y="1267837"/>
            <a:ext cx="4197115" cy="27051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4ECBE48D-692B-7C5E-7651-A4D1F49145D0}"/>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4FEAEDD1-73C6-86D9-7F5B-32A81E60758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sp>
        <p:nvSpPr>
          <p:cNvPr id="5" name="TextBox 4">
            <a:extLst>
              <a:ext uri="{FF2B5EF4-FFF2-40B4-BE49-F238E27FC236}">
                <a16:creationId xmlns:a16="http://schemas.microsoft.com/office/drawing/2014/main" id="{CEB5857C-268B-2F83-80E0-5FE594F707FD}"/>
              </a:ext>
            </a:extLst>
          </p:cNvPr>
          <p:cNvSpPr txBox="1"/>
          <p:nvPr/>
        </p:nvSpPr>
        <p:spPr>
          <a:xfrm>
            <a:off x="720000" y="1017725"/>
            <a:ext cx="5757332" cy="923330"/>
          </a:xfrm>
          <a:prstGeom prst="rect">
            <a:avLst/>
          </a:prstGeom>
          <a:noFill/>
        </p:spPr>
        <p:txBody>
          <a:bodyPr wrap="square">
            <a:spAutoFit/>
          </a:bodyPr>
          <a:lstStyle/>
          <a:p>
            <a:pPr algn="l" rtl="0"/>
            <a:r>
              <a:rPr lang="en-US" sz="1800" dirty="0">
                <a:solidFill>
                  <a:srgbClr val="111111"/>
                </a:solidFill>
                <a:latin typeface="-apple-system"/>
                <a:cs typeface="Poppins"/>
                <a:sym typeface="Poppins"/>
              </a:rPr>
              <a:t>We can demonstrate this with an example of calculating the Euclidean distance between two real-valued vectors, listed below.:</a:t>
            </a:r>
          </a:p>
        </p:txBody>
      </p:sp>
      <p:pic>
        <p:nvPicPr>
          <p:cNvPr id="6" name="صورة 8">
            <a:extLst>
              <a:ext uri="{FF2B5EF4-FFF2-40B4-BE49-F238E27FC236}">
                <a16:creationId xmlns:a16="http://schemas.microsoft.com/office/drawing/2014/main" id="{FDF5C17B-79F2-B7DA-4099-3422B822A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3" y="1941055"/>
            <a:ext cx="6378453" cy="2590037"/>
          </a:xfrm>
          <a:prstGeom prst="rect">
            <a:avLst/>
          </a:prstGeom>
        </p:spPr>
      </p:pic>
      <p:sp>
        <p:nvSpPr>
          <p:cNvPr id="8" name="TextBox 7">
            <a:extLst>
              <a:ext uri="{FF2B5EF4-FFF2-40B4-BE49-F238E27FC236}">
                <a16:creationId xmlns:a16="http://schemas.microsoft.com/office/drawing/2014/main" id="{4F423999-DCAC-CACE-96BA-CC0E68470AEF}"/>
              </a:ext>
            </a:extLst>
          </p:cNvPr>
          <p:cNvSpPr txBox="1"/>
          <p:nvPr/>
        </p:nvSpPr>
        <p:spPr>
          <a:xfrm>
            <a:off x="2793999" y="4513809"/>
            <a:ext cx="3556000" cy="369332"/>
          </a:xfrm>
          <a:prstGeom prst="rect">
            <a:avLst/>
          </a:prstGeom>
          <a:noFill/>
        </p:spPr>
        <p:txBody>
          <a:bodyPr wrap="square">
            <a:spAutoFit/>
          </a:bodyPr>
          <a:lstStyle/>
          <a:p>
            <a:pPr algn="l" rtl="0"/>
            <a:r>
              <a:rPr lang="en-US" sz="1800" dirty="0">
                <a:solidFill>
                  <a:srgbClr val="111111"/>
                </a:solidFill>
                <a:latin typeface="-apple-system"/>
                <a:cs typeface="Poppins"/>
              </a:rPr>
              <a:t>Output:  6.082762530298219 </a:t>
            </a:r>
          </a:p>
        </p:txBody>
      </p:sp>
    </p:spTree>
    <p:extLst>
      <p:ext uri="{BB962C8B-B14F-4D97-AF65-F5344CB8AC3E}">
        <p14:creationId xmlns:p14="http://schemas.microsoft.com/office/powerpoint/2010/main" val="520288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5">
          <a:extLst>
            <a:ext uri="{FF2B5EF4-FFF2-40B4-BE49-F238E27FC236}">
              <a16:creationId xmlns:a16="http://schemas.microsoft.com/office/drawing/2014/main" id="{525D9040-6025-73A2-ED36-0D2260088EFE}"/>
            </a:ext>
          </a:extLst>
        </p:cNvPr>
        <p:cNvGrpSpPr/>
        <p:nvPr/>
      </p:nvGrpSpPr>
      <p:grpSpPr>
        <a:xfrm>
          <a:off x="0" y="0"/>
          <a:ext cx="0" cy="0"/>
          <a:chOff x="0" y="0"/>
          <a:chExt cx="0" cy="0"/>
        </a:xfrm>
      </p:grpSpPr>
      <p:sp>
        <p:nvSpPr>
          <p:cNvPr id="1746" name="Google Shape;1746;p44">
            <a:extLst>
              <a:ext uri="{FF2B5EF4-FFF2-40B4-BE49-F238E27FC236}">
                <a16:creationId xmlns:a16="http://schemas.microsoft.com/office/drawing/2014/main" id="{684B4338-D6C2-3F1F-7C01-B84DC70348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a:t>
            </a:r>
            <a:endParaRPr dirty="0"/>
          </a:p>
        </p:txBody>
      </p:sp>
      <p:pic>
        <p:nvPicPr>
          <p:cNvPr id="7" name="Picture 6">
            <a:extLst>
              <a:ext uri="{FF2B5EF4-FFF2-40B4-BE49-F238E27FC236}">
                <a16:creationId xmlns:a16="http://schemas.microsoft.com/office/drawing/2014/main" id="{FA3F3A6C-2E42-F68A-C139-D3EABD595F75}"/>
              </a:ext>
            </a:extLst>
          </p:cNvPr>
          <p:cNvPicPr>
            <a:picLocks noChangeAspect="1"/>
          </p:cNvPicPr>
          <p:nvPr/>
        </p:nvPicPr>
        <p:blipFill>
          <a:blip r:embed="rId3"/>
          <a:stretch>
            <a:fillRect/>
          </a:stretch>
        </p:blipFill>
        <p:spPr>
          <a:xfrm>
            <a:off x="2367279" y="1051620"/>
            <a:ext cx="4409440" cy="3428294"/>
          </a:xfrm>
          <a:prstGeom prst="rect">
            <a:avLst/>
          </a:prstGeom>
        </p:spPr>
      </p:pic>
    </p:spTree>
    <p:extLst>
      <p:ext uri="{BB962C8B-B14F-4D97-AF65-F5344CB8AC3E}">
        <p14:creationId xmlns:p14="http://schemas.microsoft.com/office/powerpoint/2010/main" val="1484820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A31CC200-F4B9-E12D-98AB-B55D1282FAFE}"/>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99518EE5-FC26-AA17-4E03-8DEAB360A0D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Advantages</a:t>
            </a:r>
            <a:endParaRPr dirty="0"/>
          </a:p>
        </p:txBody>
      </p:sp>
      <p:sp>
        <p:nvSpPr>
          <p:cNvPr id="9" name="TextBox 8">
            <a:extLst>
              <a:ext uri="{FF2B5EF4-FFF2-40B4-BE49-F238E27FC236}">
                <a16:creationId xmlns:a16="http://schemas.microsoft.com/office/drawing/2014/main" id="{5F6A9361-0288-B376-A3A0-D00297A03EAA}"/>
              </a:ext>
            </a:extLst>
          </p:cNvPr>
          <p:cNvSpPr txBox="1"/>
          <p:nvPr/>
        </p:nvSpPr>
        <p:spPr>
          <a:xfrm>
            <a:off x="812292" y="1186755"/>
            <a:ext cx="6854952" cy="1384995"/>
          </a:xfrm>
          <a:prstGeom prst="rect">
            <a:avLst/>
          </a:prstGeom>
          <a:noFill/>
        </p:spPr>
        <p:txBody>
          <a:bodyPr wrap="square">
            <a:spAutoFit/>
          </a:bodyPr>
          <a:lstStyle/>
          <a:p>
            <a:pPr algn="l">
              <a:buFont typeface="+mj-lt"/>
              <a:buAutoNum type="arabicPeriod"/>
            </a:pPr>
            <a:r>
              <a:rPr lang="en-US" b="1" i="0" dirty="0">
                <a:solidFill>
                  <a:srgbClr val="111111"/>
                </a:solidFill>
                <a:effectLst/>
                <a:latin typeface="-apple-system"/>
              </a:rPr>
              <a:t>Simplicity</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calculation is straightforward and intuitive.</a:t>
            </a:r>
          </a:p>
          <a:p>
            <a:pPr marL="742950" lvl="1" indent="-285750" algn="l">
              <a:buFont typeface="+mj-lt"/>
              <a:buAutoNum type="arabicPeriod"/>
            </a:pPr>
            <a:r>
              <a:rPr lang="en-US" b="0" i="0" dirty="0">
                <a:solidFill>
                  <a:srgbClr val="111111"/>
                </a:solidFill>
                <a:effectLst/>
                <a:latin typeface="-apple-system"/>
              </a:rPr>
              <a:t>Easy to interpret and understand.</a:t>
            </a:r>
          </a:p>
          <a:p>
            <a:pPr marL="742950" lvl="1" indent="-285750" algn="l">
              <a:buFont typeface="+mj-lt"/>
              <a:buAutoNum type="arabicPeriod"/>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Applicability Across Dimensions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Euclidean distance works seamlessly in 2D, 3D, or higher-dimensional spaces.</a:t>
            </a:r>
          </a:p>
        </p:txBody>
      </p:sp>
      <p:sp>
        <p:nvSpPr>
          <p:cNvPr id="8" name="TextBox 7">
            <a:extLst>
              <a:ext uri="{FF2B5EF4-FFF2-40B4-BE49-F238E27FC236}">
                <a16:creationId xmlns:a16="http://schemas.microsoft.com/office/drawing/2014/main" id="{AF7833E8-66E1-A6DA-1318-19DA08F13BDA}"/>
              </a:ext>
            </a:extLst>
          </p:cNvPr>
          <p:cNvSpPr txBox="1"/>
          <p:nvPr/>
        </p:nvSpPr>
        <p:spPr>
          <a:xfrm>
            <a:off x="812292" y="3635315"/>
            <a:ext cx="6854952" cy="523220"/>
          </a:xfrm>
          <a:prstGeom prst="rect">
            <a:avLst/>
          </a:prstGeom>
          <a:noFill/>
        </p:spPr>
        <p:txBody>
          <a:bodyPr wrap="square">
            <a:spAutoFit/>
          </a:bodyPr>
          <a:lstStyle/>
          <a:p>
            <a:pPr algn="l"/>
            <a:r>
              <a:rPr lang="en-US" b="0" i="0" dirty="0">
                <a:solidFill>
                  <a:srgbClr val="111111"/>
                </a:solidFill>
                <a:effectLst/>
                <a:highlight>
                  <a:srgbClr val="00FFFF"/>
                </a:highlight>
                <a:latin typeface="-apple-system"/>
              </a:rPr>
              <a:t>Remember </a:t>
            </a:r>
            <a:r>
              <a:rPr lang="en-US" b="0" i="0" dirty="0">
                <a:solidFill>
                  <a:srgbClr val="111111"/>
                </a:solidFill>
                <a:effectLst/>
                <a:latin typeface="-apple-system"/>
              </a:rPr>
              <a:t>that Euclidean distance captures direct spatial relationships but does not account for other factors (e.g., obstacles, terrain).</a:t>
            </a:r>
          </a:p>
        </p:txBody>
      </p:sp>
    </p:spTree>
    <p:extLst>
      <p:ext uri="{BB962C8B-B14F-4D97-AF65-F5344CB8AC3E}">
        <p14:creationId xmlns:p14="http://schemas.microsoft.com/office/powerpoint/2010/main" val="2114209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F0F6653F-13FA-2006-8E70-E538690B6CFC}"/>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7298A13E-8F82-84AB-94A7-966CF07D33B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Use Cases Euclidean:</a:t>
            </a:r>
            <a:endParaRPr dirty="0"/>
          </a:p>
        </p:txBody>
      </p:sp>
      <p:sp>
        <p:nvSpPr>
          <p:cNvPr id="7" name="Subtitle 6">
            <a:extLst>
              <a:ext uri="{FF2B5EF4-FFF2-40B4-BE49-F238E27FC236}">
                <a16:creationId xmlns:a16="http://schemas.microsoft.com/office/drawing/2014/main" id="{2D005CF8-53E9-238A-9129-E0F4030A5912}"/>
              </a:ext>
            </a:extLst>
          </p:cNvPr>
          <p:cNvSpPr>
            <a:spLocks noGrp="1"/>
          </p:cNvSpPr>
          <p:nvPr>
            <p:ph type="subTitle" idx="1"/>
          </p:nvPr>
        </p:nvSpPr>
        <p:spPr>
          <a:xfrm>
            <a:off x="1189733" y="1550069"/>
            <a:ext cx="6764533" cy="2960971"/>
          </a:xfrm>
        </p:spPr>
        <p:txBody>
          <a:bodyPr/>
          <a:lstStyle/>
          <a:p>
            <a:pPr marL="139700" indent="0" algn="l"/>
            <a:r>
              <a:rPr lang="en-US" dirty="0">
                <a:solidFill>
                  <a:srgbClr val="111111"/>
                </a:solidFill>
                <a:latin typeface="-apple-system"/>
                <a:cs typeface="Arial"/>
                <a:sym typeface="Arial"/>
              </a:rPr>
              <a:t>- Optimization Problems:</a:t>
            </a:r>
          </a:p>
          <a:p>
            <a:pPr marL="457200" lvl="1" indent="0" algn="l"/>
            <a:r>
              <a:rPr lang="en-US" sz="1400" dirty="0">
                <a:solidFill>
                  <a:srgbClr val="111111"/>
                </a:solidFill>
                <a:latin typeface="-apple-system"/>
                <a:cs typeface="Arial"/>
                <a:sym typeface="Arial"/>
              </a:rPr>
              <a:t>Finding the shortest route for a delivery truck (e.g., from depot to delivery point).</a:t>
            </a:r>
          </a:p>
          <a:p>
            <a:pPr marL="457200" lvl="1" indent="0" algn="l"/>
            <a:r>
              <a:rPr lang="en-US" sz="1400" dirty="0">
                <a:solidFill>
                  <a:srgbClr val="111111"/>
                </a:solidFill>
                <a:latin typeface="-apple-system"/>
                <a:cs typeface="Arial"/>
                <a:sym typeface="Arial"/>
              </a:rPr>
              <a:t>Calculating distances between stars in space science.</a:t>
            </a:r>
          </a:p>
          <a:p>
            <a:pPr marL="457200" lvl="1" indent="0" algn="l"/>
            <a:r>
              <a:rPr lang="en-US" sz="1400" dirty="0">
                <a:solidFill>
                  <a:srgbClr val="111111"/>
                </a:solidFill>
                <a:latin typeface="-apple-system"/>
                <a:cs typeface="Arial"/>
                <a:sym typeface="Arial"/>
              </a:rPr>
              <a:t>Segmenting shoppers based on similar preferences in marketing.</a:t>
            </a:r>
          </a:p>
          <a:p>
            <a:pPr marL="139700" indent="0" algn="l"/>
            <a:r>
              <a:rPr lang="en-US" dirty="0">
                <a:solidFill>
                  <a:srgbClr val="111111"/>
                </a:solidFill>
                <a:latin typeface="-apple-system"/>
                <a:cs typeface="Arial"/>
                <a:sym typeface="Arial"/>
              </a:rPr>
              <a:t>- Image Recognition:</a:t>
            </a:r>
          </a:p>
          <a:p>
            <a:pPr marL="457200" lvl="1" indent="0" algn="l"/>
            <a:r>
              <a:rPr lang="en-US" sz="1400" dirty="0">
                <a:solidFill>
                  <a:srgbClr val="111111"/>
                </a:solidFill>
                <a:latin typeface="-apple-system"/>
                <a:cs typeface="Arial"/>
                <a:sym typeface="Arial"/>
              </a:rPr>
              <a:t>Measuring color differences between image pixels (e.g., RGB values).</a:t>
            </a:r>
          </a:p>
          <a:p>
            <a:pPr marL="139700" indent="0" algn="l"/>
            <a:r>
              <a:rPr lang="en-US" dirty="0">
                <a:solidFill>
                  <a:srgbClr val="111111"/>
                </a:solidFill>
                <a:latin typeface="-apple-system"/>
                <a:cs typeface="Arial"/>
                <a:sym typeface="Arial"/>
              </a:rPr>
              <a:t>- Movie Recommendation:</a:t>
            </a:r>
          </a:p>
          <a:p>
            <a:pPr marL="457200" lvl="1" indent="0" algn="l"/>
            <a:r>
              <a:rPr lang="en-US" sz="1400" dirty="0">
                <a:solidFill>
                  <a:srgbClr val="111111"/>
                </a:solidFill>
                <a:latin typeface="-apple-system"/>
                <a:cs typeface="Arial"/>
                <a:sym typeface="Arial"/>
              </a:rPr>
              <a:t>Assessing similarity in movie ratings.</a:t>
            </a:r>
          </a:p>
          <a:p>
            <a:pPr marL="139700" indent="0" algn="l"/>
            <a:r>
              <a:rPr lang="en-US" dirty="0">
                <a:solidFill>
                  <a:srgbClr val="111111"/>
                </a:solidFill>
                <a:latin typeface="-apple-system"/>
                <a:cs typeface="Arial"/>
                <a:sym typeface="Arial"/>
              </a:rPr>
              <a:t>- Healthcare Diagnostics:</a:t>
            </a:r>
          </a:p>
          <a:p>
            <a:pPr marL="457200" lvl="1" indent="0" algn="l"/>
            <a:r>
              <a:rPr lang="en-US" sz="1400" dirty="0">
                <a:solidFill>
                  <a:srgbClr val="111111"/>
                </a:solidFill>
                <a:latin typeface="-apple-system"/>
                <a:cs typeface="Arial"/>
                <a:sym typeface="Arial"/>
              </a:rPr>
              <a:t>Comparing health indicators (e.g., blood pressure) between patients.</a:t>
            </a:r>
          </a:p>
          <a:p>
            <a:pPr marL="139700" indent="0" algn="l"/>
            <a:r>
              <a:rPr lang="en-US" dirty="0">
                <a:solidFill>
                  <a:srgbClr val="111111"/>
                </a:solidFill>
                <a:latin typeface="-apple-system"/>
                <a:cs typeface="Arial"/>
                <a:sym typeface="Arial"/>
              </a:rPr>
              <a:t>- Social Network Analysis:</a:t>
            </a:r>
          </a:p>
          <a:p>
            <a:pPr marL="457200" lvl="1" indent="0" algn="l"/>
            <a:r>
              <a:rPr lang="en-US" sz="1400" dirty="0">
                <a:solidFill>
                  <a:srgbClr val="111111"/>
                </a:solidFill>
                <a:latin typeface="-apple-system"/>
                <a:cs typeface="Arial"/>
                <a:sym typeface="Arial"/>
              </a:rPr>
              <a:t>Studying connectivity in network graphs.</a:t>
            </a:r>
          </a:p>
        </p:txBody>
      </p:sp>
    </p:spTree>
    <p:extLst>
      <p:ext uri="{BB962C8B-B14F-4D97-AF65-F5344CB8AC3E}">
        <p14:creationId xmlns:p14="http://schemas.microsoft.com/office/powerpoint/2010/main" val="159623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080204B0-A7D1-B3CF-4960-76BDC785AB2C}"/>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03A61F37-CD28-F682-0D9D-332135595D95}"/>
              </a:ext>
            </a:extLst>
          </p:cNvPr>
          <p:cNvSpPr txBox="1">
            <a:spLocks noGrp="1"/>
          </p:cNvSpPr>
          <p:nvPr>
            <p:ph type="title"/>
          </p:nvPr>
        </p:nvSpPr>
        <p:spPr>
          <a:xfrm>
            <a:off x="720000" y="445025"/>
            <a:ext cx="7704000" cy="5811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Difference Between Euclidean and Other Algorithms </a:t>
            </a:r>
          </a:p>
        </p:txBody>
      </p:sp>
      <p:pic>
        <p:nvPicPr>
          <p:cNvPr id="3" name="Picture 2">
            <a:extLst>
              <a:ext uri="{FF2B5EF4-FFF2-40B4-BE49-F238E27FC236}">
                <a16:creationId xmlns:a16="http://schemas.microsoft.com/office/drawing/2014/main" id="{6CA9CF8E-F030-2A5F-46B5-4253D1F08284}"/>
              </a:ext>
            </a:extLst>
          </p:cNvPr>
          <p:cNvPicPr>
            <a:picLocks noChangeAspect="1"/>
          </p:cNvPicPr>
          <p:nvPr/>
        </p:nvPicPr>
        <p:blipFill>
          <a:blip r:embed="rId3"/>
          <a:stretch>
            <a:fillRect/>
          </a:stretch>
        </p:blipFill>
        <p:spPr>
          <a:xfrm>
            <a:off x="0" y="1368213"/>
            <a:ext cx="9144000" cy="2723611"/>
          </a:xfrm>
          <a:prstGeom prst="rect">
            <a:avLst/>
          </a:prstGeom>
        </p:spPr>
      </p:pic>
    </p:spTree>
    <p:extLst>
      <p:ext uri="{BB962C8B-B14F-4D97-AF65-F5344CB8AC3E}">
        <p14:creationId xmlns:p14="http://schemas.microsoft.com/office/powerpoint/2010/main" val="181298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11DC522E-EE9F-3CF2-83CC-6BB8C7F0DE7D}"/>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94732212-5962-D581-DB99-AD935939DE7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of the key parameters</a:t>
            </a:r>
          </a:p>
        </p:txBody>
      </p:sp>
      <p:sp>
        <p:nvSpPr>
          <p:cNvPr id="7" name="Subtitle 6">
            <a:extLst>
              <a:ext uri="{FF2B5EF4-FFF2-40B4-BE49-F238E27FC236}">
                <a16:creationId xmlns:a16="http://schemas.microsoft.com/office/drawing/2014/main" id="{C80C0B76-E084-A391-116F-C34354D3AD70}"/>
              </a:ext>
            </a:extLst>
          </p:cNvPr>
          <p:cNvSpPr>
            <a:spLocks noGrp="1"/>
          </p:cNvSpPr>
          <p:nvPr>
            <p:ph type="subTitle" idx="1"/>
          </p:nvPr>
        </p:nvSpPr>
        <p:spPr>
          <a:xfrm>
            <a:off x="1280160" y="1197721"/>
            <a:ext cx="6583680" cy="2879825"/>
          </a:xfrm>
        </p:spPr>
        <p:txBody>
          <a:bodyPr/>
          <a:lstStyle/>
          <a:p>
            <a:r>
              <a:rPr lang="en-US" b="0" i="0" dirty="0">
                <a:solidFill>
                  <a:srgbClr val="242424"/>
                </a:solidFill>
                <a:effectLst/>
                <a:latin typeface="source-serif-pro"/>
              </a:rPr>
              <a:t>→ </a:t>
            </a:r>
            <a:r>
              <a:rPr lang="en-US" b="1" i="0" dirty="0">
                <a:solidFill>
                  <a:srgbClr val="242424"/>
                </a:solidFill>
                <a:effectLst/>
                <a:latin typeface="source-serif-pro"/>
              </a:rPr>
              <a:t>Gamma</a:t>
            </a:r>
            <a:r>
              <a:rPr lang="en-US" b="0" i="0" dirty="0">
                <a:solidFill>
                  <a:srgbClr val="242424"/>
                </a:solidFill>
                <a:effectLst/>
                <a:latin typeface="source-serif-pro"/>
              </a:rPr>
              <a:t> : defines how far the influence of single training examples reaches values leads to biased results.</a:t>
            </a:r>
          </a:p>
          <a:p>
            <a:endParaRPr lang="en-US" b="0" i="0" dirty="0">
              <a:solidFill>
                <a:srgbClr val="111111"/>
              </a:solidFill>
              <a:effectLst/>
              <a:latin typeface="-apple-system"/>
            </a:endParaRPr>
          </a:p>
          <a:p>
            <a:r>
              <a:rPr lang="en-US" b="1" i="0" dirty="0">
                <a:solidFill>
                  <a:srgbClr val="242424"/>
                </a:solidFill>
                <a:effectLst/>
                <a:latin typeface="source-serif-pro"/>
              </a:rPr>
              <a:t>→ C : </a:t>
            </a:r>
            <a:r>
              <a:rPr lang="en-US" b="0" i="0" dirty="0">
                <a:solidFill>
                  <a:srgbClr val="242424"/>
                </a:solidFill>
                <a:effectLst/>
                <a:latin typeface="source-serif-pro"/>
              </a:rPr>
              <a:t>Controls the cost of miscalculations</a:t>
            </a:r>
            <a:br>
              <a:rPr lang="en-US" dirty="0"/>
            </a:br>
            <a:r>
              <a:rPr lang="en-US" b="0" i="0" dirty="0">
                <a:solidFill>
                  <a:srgbClr val="242424"/>
                </a:solidFill>
                <a:effectLst/>
                <a:latin typeface="source-serif-pro"/>
              </a:rPr>
              <a:t>Small C — makes the cost of misclassification LOW</a:t>
            </a:r>
            <a:br>
              <a:rPr lang="en-US" dirty="0"/>
            </a:br>
            <a:r>
              <a:rPr lang="en-US" b="0" i="0" dirty="0">
                <a:solidFill>
                  <a:srgbClr val="242424"/>
                </a:solidFill>
                <a:effectLst/>
                <a:latin typeface="source-serif-pro"/>
              </a:rPr>
              <a:t>Large C — makes the cost of misclassification HIGH</a:t>
            </a:r>
          </a:p>
          <a:p>
            <a:endParaRPr lang="en-US" b="0" i="0" dirty="0">
              <a:solidFill>
                <a:srgbClr val="111111"/>
              </a:solidFill>
              <a:effectLst/>
              <a:latin typeface="-apple-system"/>
            </a:endParaRPr>
          </a:p>
          <a:p>
            <a:r>
              <a:rPr lang="en-US" b="0" i="0" dirty="0">
                <a:solidFill>
                  <a:srgbClr val="242424"/>
                </a:solidFill>
                <a:effectLst/>
                <a:latin typeface="source-serif-pro"/>
              </a:rPr>
              <a:t>→ </a:t>
            </a:r>
            <a:r>
              <a:rPr lang="en-US" b="1" i="0" dirty="0">
                <a:solidFill>
                  <a:srgbClr val="242424"/>
                </a:solidFill>
                <a:effectLst/>
                <a:latin typeface="source-serif-pro"/>
              </a:rPr>
              <a:t>Kernel : </a:t>
            </a:r>
            <a:r>
              <a:rPr lang="en-US" b="0" i="0" dirty="0">
                <a:solidFill>
                  <a:srgbClr val="242424"/>
                </a:solidFill>
                <a:effectLst/>
                <a:latin typeface="source-serif-pro"/>
              </a:rPr>
              <a:t>SVM algorithms use a set of mathematical functions that are defined as the kernel.</a:t>
            </a:r>
            <a:br>
              <a:rPr lang="en-US" dirty="0"/>
            </a:br>
            <a:endParaRPr lang="en-US" dirty="0"/>
          </a:p>
        </p:txBody>
      </p:sp>
    </p:spTree>
    <p:extLst>
      <p:ext uri="{BB962C8B-B14F-4D97-AF65-F5344CB8AC3E}">
        <p14:creationId xmlns:p14="http://schemas.microsoft.com/office/powerpoint/2010/main" val="15068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57B679CF-1984-23A0-B0F9-481A5518CCFC}"/>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68DE8ACA-BF17-BC5A-5024-E19A76DE942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457200" marR="0" indent="-320040" algn="l" rtl="0">
              <a:lnSpc>
                <a:spcPct val="115000"/>
              </a:lnSpc>
              <a:spcBef>
                <a:spcPts val="0"/>
              </a:spcBef>
              <a:spcAft>
                <a:spcPts val="0"/>
              </a:spcAft>
            </a:pPr>
            <a:r>
              <a:rPr lang="en-US" dirty="0"/>
              <a:t>Types of Kernels are: </a:t>
            </a:r>
            <a:endParaRPr lang="en-US" dirty="0">
              <a:effectLst/>
            </a:endParaRPr>
          </a:p>
        </p:txBody>
      </p:sp>
      <p:sp>
        <p:nvSpPr>
          <p:cNvPr id="3" name="Subtitle 2">
            <a:extLst>
              <a:ext uri="{FF2B5EF4-FFF2-40B4-BE49-F238E27FC236}">
                <a16:creationId xmlns:a16="http://schemas.microsoft.com/office/drawing/2014/main" id="{9E96115A-57AE-68D2-70DA-C3A82168EE98}"/>
              </a:ext>
            </a:extLst>
          </p:cNvPr>
          <p:cNvSpPr>
            <a:spLocks noGrp="1"/>
          </p:cNvSpPr>
          <p:nvPr>
            <p:ph type="subTitle" idx="3"/>
          </p:nvPr>
        </p:nvSpPr>
        <p:spPr>
          <a:xfrm>
            <a:off x="977215" y="2127094"/>
            <a:ext cx="7189567" cy="402300"/>
          </a:xfrm>
        </p:spPr>
        <p:txBody>
          <a:bodyPr/>
          <a:lstStyle/>
          <a:p>
            <a:r>
              <a:rPr lang="en-US" sz="1800" b="0" i="0" dirty="0">
                <a:solidFill>
                  <a:srgbClr val="242424"/>
                </a:solidFill>
                <a:effectLst/>
                <a:latin typeface="source-serif-pro"/>
                <a:ea typeface="Poppins" panose="00000500000000000000" pitchFamily="2" charset="0"/>
                <a:cs typeface="Poppins" panose="00000500000000000000" pitchFamily="2" charset="0"/>
              </a:rPr>
              <a:t>Linear, RBF(Radial Basis Function), Polynomial Kernel</a:t>
            </a:r>
            <a:endParaRPr lang="en-US" dirty="0">
              <a:effectLst/>
            </a:endParaRPr>
          </a:p>
          <a:p>
            <a:endParaRPr lang="en-US" dirty="0"/>
          </a:p>
        </p:txBody>
      </p:sp>
      <p:pic>
        <p:nvPicPr>
          <p:cNvPr id="5" name="Picture 4">
            <a:extLst>
              <a:ext uri="{FF2B5EF4-FFF2-40B4-BE49-F238E27FC236}">
                <a16:creationId xmlns:a16="http://schemas.microsoft.com/office/drawing/2014/main" id="{6D5E0C9B-3440-6876-7D18-9605186BB3B0}"/>
              </a:ext>
            </a:extLst>
          </p:cNvPr>
          <p:cNvPicPr>
            <a:picLocks noChangeAspect="1"/>
          </p:cNvPicPr>
          <p:nvPr/>
        </p:nvPicPr>
        <p:blipFill>
          <a:blip r:embed="rId3"/>
          <a:stretch>
            <a:fillRect/>
          </a:stretch>
        </p:blipFill>
        <p:spPr>
          <a:xfrm>
            <a:off x="977215" y="2328244"/>
            <a:ext cx="7189567" cy="2089468"/>
          </a:xfrm>
          <a:prstGeom prst="rect">
            <a:avLst/>
          </a:prstGeom>
        </p:spPr>
      </p:pic>
    </p:spTree>
    <p:extLst>
      <p:ext uri="{BB962C8B-B14F-4D97-AF65-F5344CB8AC3E}">
        <p14:creationId xmlns:p14="http://schemas.microsoft.com/office/powerpoint/2010/main" val="327432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SVM Works? </a:t>
            </a:r>
            <a:endParaRPr dirty="0"/>
          </a:p>
        </p:txBody>
      </p:sp>
      <p:sp>
        <p:nvSpPr>
          <p:cNvPr id="7" name="Subtitle 6">
            <a:extLst>
              <a:ext uri="{FF2B5EF4-FFF2-40B4-BE49-F238E27FC236}">
                <a16:creationId xmlns:a16="http://schemas.microsoft.com/office/drawing/2014/main" id="{C7836A64-2C25-610E-DDE6-425D4895F09B}"/>
              </a:ext>
            </a:extLst>
          </p:cNvPr>
          <p:cNvSpPr>
            <a:spLocks noGrp="1"/>
          </p:cNvSpPr>
          <p:nvPr>
            <p:ph type="subTitle" idx="1"/>
          </p:nvPr>
        </p:nvSpPr>
        <p:spPr>
          <a:xfrm>
            <a:off x="1659466" y="1912266"/>
            <a:ext cx="5825067" cy="1921441"/>
          </a:xfrm>
        </p:spPr>
        <p:txBody>
          <a:bodyPr/>
          <a:lstStyle/>
          <a:p>
            <a:r>
              <a:rPr lang="en-US" dirty="0">
                <a:solidFill>
                  <a:srgbClr val="111111"/>
                </a:solidFill>
                <a:latin typeface="-apple-system"/>
              </a:rPr>
              <a:t>- </a:t>
            </a:r>
            <a:r>
              <a:rPr lang="en-US" b="0" i="0" dirty="0">
                <a:solidFill>
                  <a:srgbClr val="111111"/>
                </a:solidFill>
                <a:effectLst/>
                <a:latin typeface="-apple-system"/>
              </a:rPr>
              <a:t>Identifies the </a:t>
            </a:r>
            <a:r>
              <a:rPr lang="en-US" b="1" i="0" dirty="0">
                <a:solidFill>
                  <a:srgbClr val="111111"/>
                </a:solidFill>
                <a:effectLst/>
                <a:latin typeface="-apple-system"/>
              </a:rPr>
              <a:t>optimal separating hyperplane</a:t>
            </a:r>
            <a:r>
              <a:rPr lang="en-US" b="0" i="0" dirty="0">
                <a:solidFill>
                  <a:srgbClr val="111111"/>
                </a:solidFill>
                <a:effectLst/>
                <a:latin typeface="-apple-system"/>
              </a:rPr>
              <a:t> (decision boundary) that maximizes the margin between classes.</a:t>
            </a:r>
          </a:p>
          <a:p>
            <a:endParaRPr lang="en-US" b="0" i="0" dirty="0">
              <a:solidFill>
                <a:srgbClr val="111111"/>
              </a:solidFill>
              <a:effectLst/>
              <a:latin typeface="-apple-system"/>
            </a:endParaRPr>
          </a:p>
          <a:p>
            <a:r>
              <a:rPr lang="en-US" b="0" i="0" dirty="0">
                <a:solidFill>
                  <a:srgbClr val="111111"/>
                </a:solidFill>
                <a:effectLst/>
                <a:latin typeface="-apple-system"/>
              </a:rPr>
              <a:t>- The </a:t>
            </a:r>
            <a:r>
              <a:rPr lang="en-US" b="1" i="0" dirty="0">
                <a:solidFill>
                  <a:srgbClr val="111111"/>
                </a:solidFill>
                <a:effectLst/>
                <a:latin typeface="-apple-system"/>
              </a:rPr>
              <a:t>support vectors</a:t>
            </a:r>
            <a:r>
              <a:rPr lang="en-US" b="0" i="0" dirty="0">
                <a:solidFill>
                  <a:srgbClr val="111111"/>
                </a:solidFill>
                <a:effectLst/>
                <a:latin typeface="-apple-system"/>
              </a:rPr>
              <a:t> are the data points closest to the hyperplane.</a:t>
            </a:r>
          </a:p>
          <a:p>
            <a:endParaRPr lang="en-US" b="0" i="0" dirty="0">
              <a:solidFill>
                <a:srgbClr val="111111"/>
              </a:solidFill>
              <a:effectLst/>
              <a:latin typeface="-apple-system"/>
            </a:endParaRPr>
          </a:p>
          <a:p>
            <a:r>
              <a:rPr lang="en-US" b="0" i="0" dirty="0">
                <a:solidFill>
                  <a:srgbClr val="111111"/>
                </a:solidFill>
                <a:effectLst/>
                <a:latin typeface="-apple-system"/>
              </a:rPr>
              <a:t>- SVM aims to find the hyperplane with the </a:t>
            </a:r>
            <a:r>
              <a:rPr lang="en-US" b="1" i="0" dirty="0">
                <a:solidFill>
                  <a:srgbClr val="111111"/>
                </a:solidFill>
                <a:effectLst/>
                <a:latin typeface="-apple-system"/>
              </a:rPr>
              <a:t>maximum margin</a:t>
            </a:r>
            <a:r>
              <a:rPr lang="en-US" b="0" i="0" dirty="0">
                <a:solidFill>
                  <a:srgbClr val="111111"/>
                </a:solidFill>
                <a:effectLst/>
                <a:latin typeface="-apple-system"/>
              </a:rPr>
              <a:t> (distance between support vectors).</a:t>
            </a:r>
          </a:p>
          <a:p>
            <a:endParaRPr lang="en-US" dirty="0"/>
          </a:p>
        </p:txBody>
      </p:sp>
      <p:sp>
        <p:nvSpPr>
          <p:cNvPr id="9" name="Subtitle 8">
            <a:extLst>
              <a:ext uri="{FF2B5EF4-FFF2-40B4-BE49-F238E27FC236}">
                <a16:creationId xmlns:a16="http://schemas.microsoft.com/office/drawing/2014/main" id="{E02B8939-3EDA-61FE-4847-E29AE96582FC}"/>
              </a:ext>
            </a:extLst>
          </p:cNvPr>
          <p:cNvSpPr>
            <a:spLocks noGrp="1"/>
          </p:cNvSpPr>
          <p:nvPr>
            <p:ph type="subTitle" idx="3"/>
          </p:nvPr>
        </p:nvSpPr>
        <p:spPr>
          <a:xfrm>
            <a:off x="720000" y="1296648"/>
            <a:ext cx="3953600" cy="402300"/>
          </a:xfrm>
        </p:spPr>
        <p:txBody>
          <a:bodyPr/>
          <a:lstStyle/>
          <a:p>
            <a:r>
              <a:rPr lang="en-US" b="0" i="0" dirty="0">
                <a:solidFill>
                  <a:srgbClr val="111111"/>
                </a:solidFill>
                <a:effectLst/>
                <a:latin typeface="-apple-system"/>
              </a:rPr>
              <a:t>Given labeled training data, SVM:</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53D286DE-6074-36B0-6E75-A9DA3E6168D9}"/>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1E1A7447-784E-9440-F254-1CD09BD941C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Advantages of SVM</a:t>
            </a:r>
            <a:endParaRPr dirty="0"/>
          </a:p>
        </p:txBody>
      </p:sp>
      <p:sp>
        <p:nvSpPr>
          <p:cNvPr id="7" name="Subtitle 6">
            <a:extLst>
              <a:ext uri="{FF2B5EF4-FFF2-40B4-BE49-F238E27FC236}">
                <a16:creationId xmlns:a16="http://schemas.microsoft.com/office/drawing/2014/main" id="{F05FCDB9-EC3F-4A75-F61B-311A62148AFE}"/>
              </a:ext>
            </a:extLst>
          </p:cNvPr>
          <p:cNvSpPr>
            <a:spLocks noGrp="1"/>
          </p:cNvSpPr>
          <p:nvPr>
            <p:ph type="subTitle" idx="1"/>
          </p:nvPr>
        </p:nvSpPr>
        <p:spPr>
          <a:xfrm>
            <a:off x="4572000" y="1017725"/>
            <a:ext cx="3675893" cy="1921441"/>
          </a:xfrm>
        </p:spPr>
        <p:txBody>
          <a:bodyPr/>
          <a:lstStyle/>
          <a:p>
            <a:pPr algn="l">
              <a:buFont typeface="Arial" panose="020B0604020202020204" pitchFamily="34" charset="0"/>
              <a:buChar char="•"/>
            </a:pPr>
            <a:r>
              <a:rPr lang="en-US" b="1" i="0" dirty="0">
                <a:solidFill>
                  <a:srgbClr val="111111"/>
                </a:solidFill>
                <a:effectLst/>
                <a:latin typeface="-apple-system"/>
              </a:rPr>
              <a:t>Effective in High-Dimensional Spaces</a:t>
            </a:r>
            <a:r>
              <a:rPr lang="en-US" b="0" i="0" dirty="0">
                <a:solidFill>
                  <a:srgbClr val="111111"/>
                </a:solidFill>
                <a:effectLst/>
                <a:latin typeface="-apple-system"/>
              </a:rPr>
              <a:t>: SVM handles high-dimensional data well.</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Nonlinear Transformations</a:t>
            </a:r>
            <a:r>
              <a:rPr lang="en-US" b="0" i="0" dirty="0">
                <a:solidFill>
                  <a:srgbClr val="111111"/>
                </a:solidFill>
                <a:effectLst/>
                <a:latin typeface="-apple-system"/>
              </a:rPr>
              <a:t>: It can use </a:t>
            </a:r>
            <a:r>
              <a:rPr lang="en-US" b="1" i="0" dirty="0">
                <a:solidFill>
                  <a:srgbClr val="111111"/>
                </a:solidFill>
                <a:effectLst/>
                <a:latin typeface="-apple-system"/>
              </a:rPr>
              <a:t>kernel functions</a:t>
            </a:r>
            <a:r>
              <a:rPr lang="en-US" b="0" i="0" dirty="0">
                <a:solidFill>
                  <a:srgbClr val="111111"/>
                </a:solidFill>
                <a:effectLst/>
                <a:latin typeface="-apple-system"/>
              </a:rPr>
              <a:t> to handle nonlinear relationships.</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Robust to Outliers</a:t>
            </a:r>
            <a:r>
              <a:rPr lang="en-US" b="0" i="0" dirty="0">
                <a:solidFill>
                  <a:srgbClr val="111111"/>
                </a:solidFill>
                <a:effectLst/>
                <a:latin typeface="-apple-system"/>
              </a:rPr>
              <a:t>: SVM is robust even when outliers are present.</a:t>
            </a:r>
          </a:p>
        </p:txBody>
      </p:sp>
      <p:pic>
        <p:nvPicPr>
          <p:cNvPr id="3" name="Picture 2">
            <a:extLst>
              <a:ext uri="{FF2B5EF4-FFF2-40B4-BE49-F238E27FC236}">
                <a16:creationId xmlns:a16="http://schemas.microsoft.com/office/drawing/2014/main" id="{563E0E24-9B65-5EE1-8DD2-A866D9B9189E}"/>
              </a:ext>
            </a:extLst>
          </p:cNvPr>
          <p:cNvPicPr>
            <a:picLocks noChangeAspect="1"/>
          </p:cNvPicPr>
          <p:nvPr/>
        </p:nvPicPr>
        <p:blipFill>
          <a:blip r:embed="rId3"/>
          <a:stretch>
            <a:fillRect/>
          </a:stretch>
        </p:blipFill>
        <p:spPr>
          <a:xfrm>
            <a:off x="460587" y="1708605"/>
            <a:ext cx="4111413" cy="2228354"/>
          </a:xfrm>
          <a:prstGeom prst="rect">
            <a:avLst/>
          </a:prstGeom>
        </p:spPr>
      </p:pic>
    </p:spTree>
    <p:extLst>
      <p:ext uri="{BB962C8B-B14F-4D97-AF65-F5344CB8AC3E}">
        <p14:creationId xmlns:p14="http://schemas.microsoft.com/office/powerpoint/2010/main" val="373057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D2355BA7-3508-6B1F-CFD4-6DB485E1146C}"/>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7B7DEABC-7BB9-E562-C5A3-4FF73E7C260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Applications of SVM</a:t>
            </a:r>
            <a:endParaRPr dirty="0"/>
          </a:p>
        </p:txBody>
      </p:sp>
      <p:sp>
        <p:nvSpPr>
          <p:cNvPr id="7" name="Subtitle 6">
            <a:extLst>
              <a:ext uri="{FF2B5EF4-FFF2-40B4-BE49-F238E27FC236}">
                <a16:creationId xmlns:a16="http://schemas.microsoft.com/office/drawing/2014/main" id="{95B7D502-7B2C-C57B-0938-A73A1821AA61}"/>
              </a:ext>
            </a:extLst>
          </p:cNvPr>
          <p:cNvSpPr>
            <a:spLocks noGrp="1"/>
          </p:cNvSpPr>
          <p:nvPr>
            <p:ph type="subTitle" idx="1"/>
          </p:nvPr>
        </p:nvSpPr>
        <p:spPr>
          <a:xfrm>
            <a:off x="720000" y="1611029"/>
            <a:ext cx="6764533" cy="1921441"/>
          </a:xfrm>
        </p:spPr>
        <p:txBody>
          <a:bodyPr/>
          <a:lstStyle/>
          <a:p>
            <a:pPr algn="l">
              <a:buFont typeface="Arial" panose="020B0604020202020204" pitchFamily="34" charset="0"/>
              <a:buChar char="•"/>
            </a:pPr>
            <a:r>
              <a:rPr lang="en-US" b="1" i="0" dirty="0">
                <a:solidFill>
                  <a:srgbClr val="111111"/>
                </a:solidFill>
                <a:effectLst/>
                <a:latin typeface="-apple-system"/>
              </a:rPr>
              <a:t>Text Classification</a:t>
            </a:r>
            <a:r>
              <a:rPr lang="en-US" b="0" i="0" dirty="0">
                <a:solidFill>
                  <a:srgbClr val="111111"/>
                </a:solidFill>
                <a:effectLst/>
                <a:latin typeface="-apple-system"/>
              </a:rPr>
              <a:t>: Spam detection, sentiment analysis, authorship attribution.</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Image Classification</a:t>
            </a:r>
            <a:r>
              <a:rPr lang="en-US" b="0" i="0" dirty="0">
                <a:solidFill>
                  <a:srgbClr val="111111"/>
                </a:solidFill>
                <a:effectLst/>
                <a:latin typeface="-apple-system"/>
              </a:rPr>
              <a:t>: Identifying objects, faces, or handwritten digits.</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Anomaly Detection</a:t>
            </a:r>
            <a:r>
              <a:rPr lang="en-US" b="0" i="0" dirty="0">
                <a:solidFill>
                  <a:srgbClr val="111111"/>
                </a:solidFill>
                <a:effectLst/>
                <a:latin typeface="-apple-system"/>
              </a:rPr>
              <a:t>: Detecting unusual patterns.</a:t>
            </a:r>
          </a:p>
        </p:txBody>
      </p:sp>
    </p:spTree>
    <p:extLst>
      <p:ext uri="{BB962C8B-B14F-4D97-AF65-F5344CB8AC3E}">
        <p14:creationId xmlns:p14="http://schemas.microsoft.com/office/powerpoint/2010/main" val="756366066"/>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TotalTime>
  <Words>1865</Words>
  <Application>Microsoft Office PowerPoint</Application>
  <PresentationFormat>عرض على الشاشة (16:9)</PresentationFormat>
  <Paragraphs>213</Paragraphs>
  <Slides>44</Slides>
  <Notes>44</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44</vt:i4>
      </vt:variant>
    </vt:vector>
  </HeadingPairs>
  <TitlesOfParts>
    <vt:vector size="53" baseType="lpstr">
      <vt:lpstr>IBM Plex Mono</vt:lpstr>
      <vt:lpstr>Source Code Pro</vt:lpstr>
      <vt:lpstr>-apple-system</vt:lpstr>
      <vt:lpstr>Poppins</vt:lpstr>
      <vt:lpstr>source-serif-pro</vt:lpstr>
      <vt:lpstr>Courier New</vt:lpstr>
      <vt:lpstr>Arial</vt:lpstr>
      <vt:lpstr>Raleway</vt:lpstr>
      <vt:lpstr>Introduction to Coding Workshop by Slidesgo</vt:lpstr>
      <vt:lpstr>Data Mining Project</vt:lpstr>
      <vt:lpstr>Table of contents</vt:lpstr>
      <vt:lpstr>01</vt:lpstr>
      <vt:lpstr>Overview</vt:lpstr>
      <vt:lpstr>Some of the key parameters</vt:lpstr>
      <vt:lpstr>Types of Kernels are: </vt:lpstr>
      <vt:lpstr>How SVM Works? </vt:lpstr>
      <vt:lpstr>Advantages of SVM</vt:lpstr>
      <vt:lpstr>Applications of SVM</vt:lpstr>
      <vt:lpstr>Difference between SVM and DTs</vt:lpstr>
      <vt:lpstr>02</vt:lpstr>
      <vt:lpstr>Overview</vt:lpstr>
      <vt:lpstr>Some of the key parameters</vt:lpstr>
      <vt:lpstr>How DBSCAN Works? </vt:lpstr>
      <vt:lpstr>Advantages and Disadvantages</vt:lpstr>
      <vt:lpstr>Example: </vt:lpstr>
      <vt:lpstr>Algorithm Steps: </vt:lpstr>
      <vt:lpstr>Algorithm Steps: </vt:lpstr>
      <vt:lpstr>Algorithm Steps: </vt:lpstr>
      <vt:lpstr>Difference DBSCAN and K-mean</vt:lpstr>
      <vt:lpstr>03</vt:lpstr>
      <vt:lpstr>Overview</vt:lpstr>
      <vt:lpstr>How FP-Growth Works? </vt:lpstr>
      <vt:lpstr>How FP-Growth Works? </vt:lpstr>
      <vt:lpstr>Example: </vt:lpstr>
      <vt:lpstr>Example: </vt:lpstr>
      <vt:lpstr>Example: </vt:lpstr>
      <vt:lpstr>Example: </vt:lpstr>
      <vt:lpstr>Example: </vt:lpstr>
      <vt:lpstr>Example: </vt:lpstr>
      <vt:lpstr>Example: </vt:lpstr>
      <vt:lpstr>Advantages</vt:lpstr>
      <vt:lpstr>Use Cases FP-Growth:</vt:lpstr>
      <vt:lpstr>Difference Between FP-Growth and Apriori </vt:lpstr>
      <vt:lpstr>04</vt:lpstr>
      <vt:lpstr>Overview</vt:lpstr>
      <vt:lpstr>Formula: </vt:lpstr>
      <vt:lpstr>How does Euclidean Distance Work? </vt:lpstr>
      <vt:lpstr>Example: </vt:lpstr>
      <vt:lpstr>Example: </vt:lpstr>
      <vt:lpstr>Example: </vt:lpstr>
      <vt:lpstr>Advantages</vt:lpstr>
      <vt:lpstr>Use Cases Euclidean:</vt:lpstr>
      <vt:lpstr>Difference Between Euclidean and Other Algorithms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Coding Workshop</dc:title>
  <dc:creator>alhejazi</dc:creator>
  <cp:lastModifiedBy>Hamed Shehab</cp:lastModifiedBy>
  <cp:revision>9</cp:revision>
  <dcterms:modified xsi:type="dcterms:W3CDTF">2024-02-14T09:14:57Z</dcterms:modified>
</cp:coreProperties>
</file>